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 id="2147484797" r:id="rId6"/>
  </p:sldMasterIdLst>
  <p:notesMasterIdLst>
    <p:notesMasterId r:id="rId33"/>
  </p:notesMasterIdLst>
  <p:handoutMasterIdLst>
    <p:handoutMasterId r:id="rId34"/>
  </p:handoutMasterIdLst>
  <p:sldIdLst>
    <p:sldId id="1860"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1893" r:id="rId20"/>
    <p:sldId id="1894" r:id="rId21"/>
    <p:sldId id="1895" r:id="rId22"/>
    <p:sldId id="1896" r:id="rId23"/>
    <p:sldId id="1897" r:id="rId24"/>
    <p:sldId id="270" r:id="rId25"/>
    <p:sldId id="271" r:id="rId26"/>
    <p:sldId id="272" r:id="rId27"/>
    <p:sldId id="273" r:id="rId28"/>
    <p:sldId id="274" r:id="rId29"/>
    <p:sldId id="275" r:id="rId30"/>
    <p:sldId id="276" r:id="rId31"/>
    <p:sldId id="1862" r:id="rId3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emplate" id="{A073DAE3-B461-442F-A3D3-6642BD875E45}">
          <p14:sldIdLst>
            <p14:sldId id="1860"/>
            <p14:sldId id="258"/>
            <p14:sldId id="259"/>
            <p14:sldId id="260"/>
            <p14:sldId id="261"/>
            <p14:sldId id="262"/>
            <p14:sldId id="263"/>
            <p14:sldId id="264"/>
            <p14:sldId id="265"/>
            <p14:sldId id="266"/>
            <p14:sldId id="267"/>
            <p14:sldId id="268"/>
            <p14:sldId id="269"/>
            <p14:sldId id="1893"/>
            <p14:sldId id="1894"/>
            <p14:sldId id="1895"/>
            <p14:sldId id="1896"/>
            <p14:sldId id="1897"/>
            <p14:sldId id="270"/>
            <p14:sldId id="271"/>
            <p14:sldId id="272"/>
            <p14:sldId id="273"/>
            <p14:sldId id="274"/>
            <p14:sldId id="275"/>
            <p14:sldId id="276"/>
            <p14:sldId id="18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2F2F2F"/>
    <a:srgbClr val="F2F2F2"/>
    <a:srgbClr val="D2D2D2"/>
    <a:srgbClr val="5C2D91"/>
    <a:srgbClr val="00BCF2"/>
    <a:srgbClr val="0078D4"/>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58" autoAdjust="0"/>
    <p:restoredTop sz="92133" autoAdjust="0"/>
  </p:normalViewPr>
  <p:slideViewPr>
    <p:cSldViewPr snapToGrid="0">
      <p:cViewPr varScale="1">
        <p:scale>
          <a:sx n="72" d="100"/>
          <a:sy n="72" d="100"/>
        </p:scale>
        <p:origin x="684" y="66"/>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21" Type="http://schemas.openxmlformats.org/officeDocument/2006/relationships/slide" Target="slides/slide15.xml"/><Relationship Id="rId34"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commentAuthors" Target="commentAuthors.xml"/><Relationship Id="rId8" Type="http://schemas.openxmlformats.org/officeDocument/2006/relationships/slide" Target="slides/slide2.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4/22/2021 10:38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4/22/2021 10:07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4/22/2021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12497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MLSA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48442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17610184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LSA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42980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LSA_Title">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01199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26636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869288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80619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23515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40696716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394409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69234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120894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13672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4429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3715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336470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233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357404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63544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761313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38669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136107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718486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225561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654107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814509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2300517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24350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0426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97241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add copy</a:t>
            </a:r>
          </a:p>
        </p:txBody>
      </p:sp>
    </p:spTree>
    <p:extLst>
      <p:ext uri="{BB962C8B-B14F-4D97-AF65-F5344CB8AC3E}">
        <p14:creationId xmlns:p14="http://schemas.microsoft.com/office/powerpoint/2010/main" val="12355193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2069382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20614507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633641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CC2E6-4BAD-4DC3-A03B-BCEFB2D013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E9D1BB-A34B-426A-9B2D-E6E8A802F2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451CEA-3376-4E34-B195-841DF7610C67}"/>
              </a:ext>
            </a:extLst>
          </p:cNvPr>
          <p:cNvSpPr>
            <a:spLocks noGrp="1"/>
          </p:cNvSpPr>
          <p:nvPr>
            <p:ph type="dt" sz="half" idx="10"/>
          </p:nvPr>
        </p:nvSpPr>
        <p:spPr/>
        <p:txBody>
          <a:bodyPr/>
          <a:lstStyle/>
          <a:p>
            <a:fld id="{ED709D66-C984-4F94-9237-5A12412CB1FD}" type="datetimeFigureOut">
              <a:rPr lang="en-US" smtClean="0"/>
              <a:t>4/22/2021</a:t>
            </a:fld>
            <a:endParaRPr lang="en-US"/>
          </a:p>
        </p:txBody>
      </p:sp>
      <p:sp>
        <p:nvSpPr>
          <p:cNvPr id="5" name="Footer Placeholder 4">
            <a:extLst>
              <a:ext uri="{FF2B5EF4-FFF2-40B4-BE49-F238E27FC236}">
                <a16:creationId xmlns:a16="http://schemas.microsoft.com/office/drawing/2014/main" id="{1AE05AB1-41B4-4AD0-B768-A21C2C2427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4A198F-F90A-4F21-A97F-B8A94CD301E5}"/>
              </a:ext>
            </a:extLst>
          </p:cNvPr>
          <p:cNvSpPr>
            <a:spLocks noGrp="1"/>
          </p:cNvSpPr>
          <p:nvPr>
            <p:ph type="sldNum" sz="quarter" idx="12"/>
          </p:nvPr>
        </p:nvSpPr>
        <p:spPr/>
        <p:txBody>
          <a:bodyPr/>
          <a:lstStyle/>
          <a:p>
            <a:fld id="{CC85A47F-C42B-4FC2-BBCE-8FA9CD47541A}" type="slidenum">
              <a:rPr lang="en-US" smtClean="0"/>
              <a:t>‹#›</a:t>
            </a:fld>
            <a:endParaRPr lang="en-US"/>
          </a:p>
        </p:txBody>
      </p:sp>
    </p:spTree>
    <p:extLst>
      <p:ext uri="{BB962C8B-B14F-4D97-AF65-F5344CB8AC3E}">
        <p14:creationId xmlns:p14="http://schemas.microsoft.com/office/powerpoint/2010/main" val="175927016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Global AI Student Conference 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99155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image" Target="../media/image1.emf"/><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image" Target="../media/image1.emf"/><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theme" Target="../theme/theme3.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8" Type="http://schemas.openxmlformats.org/officeDocument/2006/relationships/slideLayout" Target="../slideLayouts/slideLayout71.xml"/><Relationship Id="rId3"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 id="21474847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691063007"/>
      </p:ext>
    </p:extLst>
  </p:cSld>
  <p:clrMap bg1="lt1" tx1="dk1" bg2="lt2" tx2="dk2" accent1="accent1" accent2="accent2" accent3="accent3" accent4="accent4" accent5="accent5" accent6="accent6" hlink="hlink" folHlink="folHlink"/>
  <p:sldLayoutIdLst>
    <p:sldLayoutId id="2147484798" r:id="rId1"/>
    <p:sldLayoutId id="2147484799" r:id="rId2"/>
    <p:sldLayoutId id="2147484800" r:id="rId3"/>
    <p:sldLayoutId id="2147484801" r:id="rId4"/>
    <p:sldLayoutId id="2147484802" r:id="rId5"/>
    <p:sldLayoutId id="2147484803" r:id="rId6"/>
    <p:sldLayoutId id="2147484804" r:id="rId7"/>
    <p:sldLayoutId id="2147484805" r:id="rId8"/>
    <p:sldLayoutId id="2147484806" r:id="rId9"/>
    <p:sldLayoutId id="2147484807" r:id="rId10"/>
    <p:sldLayoutId id="2147484808" r:id="rId11"/>
    <p:sldLayoutId id="2147484809" r:id="rId12"/>
    <p:sldLayoutId id="2147484810" r:id="rId13"/>
    <p:sldLayoutId id="2147484811" r:id="rId14"/>
    <p:sldLayoutId id="2147484812" r:id="rId15"/>
    <p:sldLayoutId id="2147484813" r:id="rId16"/>
    <p:sldLayoutId id="2147484814" r:id="rId17"/>
    <p:sldLayoutId id="2147484815" r:id="rId18"/>
    <p:sldLayoutId id="2147484816" r:id="rId19"/>
    <p:sldLayoutId id="2147484817" r:id="rId20"/>
    <p:sldLayoutId id="2147484818" r:id="rId21"/>
    <p:sldLayoutId id="2147484819" r:id="rId22"/>
    <p:sldLayoutId id="2147484820" r:id="rId23"/>
    <p:sldLayoutId id="2147484821" r:id="rId24"/>
    <p:sldLayoutId id="2147484822" r:id="rId25"/>
    <p:sldLayoutId id="2147484823" r:id="rId26"/>
    <p:sldLayoutId id="2147484824" r:id="rId27"/>
    <p:sldLayoutId id="2147484825" r:id="rId28"/>
    <p:sldLayoutId id="2147484826" r:id="rId29"/>
    <p:sldLayoutId id="2147484827" r:id="rId30"/>
    <p:sldLayoutId id="2147484828" r:id="rId31"/>
    <p:sldLayoutId id="2147484829" r:id="rId32"/>
    <p:sldLayoutId id="2147484830" r:id="rId33"/>
    <p:sldLayoutId id="2147484831" r:id="rId34"/>
    <p:sldLayoutId id="2147484832"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0.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ChristinaPa/Microsoft-Learn-Student-Ambassadors-Events" TargetMode="External"/><Relationship Id="rId2" Type="http://schemas.openxmlformats.org/officeDocument/2006/relationships/hyperlink" Target="https://www.luis.ai/home"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106522"/>
            <a:ext cx="7287591" cy="1846659"/>
          </a:xfrm>
        </p:spPr>
        <p:txBody>
          <a:bodyPr/>
          <a:lstStyle/>
          <a:p>
            <a:r>
              <a:rPr lang="en-US" sz="4000" dirty="0"/>
              <a:t>Create your first virtual healthcare assistant with Azure Health Bot</a:t>
            </a:r>
          </a:p>
        </p:txBody>
      </p:sp>
      <p:sp>
        <p:nvSpPr>
          <p:cNvPr id="6" name="Text Placeholder 4">
            <a:extLst>
              <a:ext uri="{FF2B5EF4-FFF2-40B4-BE49-F238E27FC236}">
                <a16:creationId xmlns:a16="http://schemas.microsoft.com/office/drawing/2014/main" id="{6E4AB9BF-35E6-49E3-B2C6-47CBAF2CEEC5}"/>
              </a:ext>
            </a:extLst>
          </p:cNvPr>
          <p:cNvSpPr>
            <a:spLocks noGrp="1"/>
          </p:cNvSpPr>
          <p:nvPr>
            <p:ph type="body" sz="quarter" idx="12"/>
          </p:nvPr>
        </p:nvSpPr>
        <p:spPr>
          <a:xfrm>
            <a:off x="566421" y="4308456"/>
            <a:ext cx="6655646" cy="1107996"/>
          </a:xfrm>
        </p:spPr>
        <p:txBody>
          <a:bodyPr/>
          <a:lstStyle/>
          <a:p>
            <a:r>
              <a:rPr lang="en-US" sz="2400" dirty="0"/>
              <a:t>Christina Pardali</a:t>
            </a:r>
          </a:p>
          <a:p>
            <a:r>
              <a:rPr lang="en-US" sz="2400" dirty="0"/>
              <a:t>Beta Microsoft Learn Student Ambassador</a:t>
            </a:r>
            <a:endParaRPr lang="el-GR" sz="2400" dirty="0"/>
          </a:p>
          <a:p>
            <a:endParaRPr lang="en-US" sz="2400" dirty="0"/>
          </a:p>
        </p:txBody>
      </p:sp>
    </p:spTree>
    <p:extLst>
      <p:ext uri="{BB962C8B-B14F-4D97-AF65-F5344CB8AC3E}">
        <p14:creationId xmlns:p14="http://schemas.microsoft.com/office/powerpoint/2010/main" val="405750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3">
            <a:extLst>
              <a:ext uri="{FF2B5EF4-FFF2-40B4-BE49-F238E27FC236}">
                <a16:creationId xmlns:a16="http://schemas.microsoft.com/office/drawing/2014/main" id="{2CA32C16-3FD0-4CFE-9ADA-69A68D111833}"/>
              </a:ext>
            </a:extLst>
          </p:cNvPr>
          <p:cNvSpPr>
            <a:spLocks noGrp="1"/>
          </p:cNvSpPr>
          <p:nvPr>
            <p:ph type="title"/>
          </p:nvPr>
        </p:nvSpPr>
        <p:spPr/>
        <p:txBody>
          <a:bodyPr/>
          <a:lstStyle/>
          <a:p>
            <a:r>
              <a:rPr lang="en-US" spc="-50" dirty="0">
                <a:cs typeface="Segoe UI" pitchFamily="34" charset="0"/>
              </a:rPr>
              <a:t>What is LUIS </a:t>
            </a:r>
            <a:endParaRPr lang="el-GR" dirty="0"/>
          </a:p>
        </p:txBody>
      </p:sp>
      <p:sp>
        <p:nvSpPr>
          <p:cNvPr id="2" name="Θέση κειμένου 1">
            <a:extLst>
              <a:ext uri="{FF2B5EF4-FFF2-40B4-BE49-F238E27FC236}">
                <a16:creationId xmlns:a16="http://schemas.microsoft.com/office/drawing/2014/main" id="{A1165562-45AA-4663-9915-9E55D9E546D4}"/>
              </a:ext>
            </a:extLst>
          </p:cNvPr>
          <p:cNvSpPr>
            <a:spLocks noGrp="1"/>
          </p:cNvSpPr>
          <p:nvPr>
            <p:ph type="body" sz="quarter" idx="10"/>
          </p:nvPr>
        </p:nvSpPr>
        <p:spPr>
          <a:xfrm>
            <a:off x="584200" y="1435497"/>
            <a:ext cx="11018520" cy="1723549"/>
          </a:xfrm>
        </p:spPr>
        <p:txBody>
          <a:bodyPr/>
          <a:lstStyle/>
          <a:p>
            <a:pPr marL="0" indent="0">
              <a:buNone/>
            </a:pPr>
            <a:r>
              <a:rPr lang="en-US" b="0" i="0" dirty="0">
                <a:solidFill>
                  <a:schemeClr val="tx1"/>
                </a:solidFill>
                <a:effectLst/>
              </a:rPr>
              <a:t>Language Understanding (LUIS) is a cloud-based conversational AI service that applies custom machine-learning intelligence to a user's conversational, natural language text to predict overall meaning, and pull out relevant, detailed information.</a:t>
            </a:r>
            <a:endParaRPr lang="el-GR" dirty="0">
              <a:solidFill>
                <a:schemeClr val="tx1"/>
              </a:solidFill>
            </a:endParaRPr>
          </a:p>
        </p:txBody>
      </p:sp>
      <p:pic>
        <p:nvPicPr>
          <p:cNvPr id="7" name="Picture 8" descr="Application&#10;&#10;Description automatically generated">
            <a:extLst>
              <a:ext uri="{FF2B5EF4-FFF2-40B4-BE49-F238E27FC236}">
                <a16:creationId xmlns:a16="http://schemas.microsoft.com/office/drawing/2014/main" id="{EFB8B647-53F6-4541-9E8B-D3F74DEC92A6}"/>
              </a:ext>
            </a:extLst>
          </p:cNvPr>
          <p:cNvPicPr>
            <a:picLocks noChangeAspect="1"/>
          </p:cNvPicPr>
          <p:nvPr/>
        </p:nvPicPr>
        <p:blipFill>
          <a:blip r:embed="rId2"/>
          <a:stretch>
            <a:fillRect/>
          </a:stretch>
        </p:blipFill>
        <p:spPr>
          <a:xfrm>
            <a:off x="4038051" y="3429000"/>
            <a:ext cx="4115898" cy="2176185"/>
          </a:xfrm>
          <a:prstGeom prst="rect">
            <a:avLst/>
          </a:prstGeom>
        </p:spPr>
      </p:pic>
    </p:spTree>
    <p:extLst>
      <p:ext uri="{BB962C8B-B14F-4D97-AF65-F5344CB8AC3E}">
        <p14:creationId xmlns:p14="http://schemas.microsoft.com/office/powerpoint/2010/main" val="42370182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3">
            <a:extLst>
              <a:ext uri="{FF2B5EF4-FFF2-40B4-BE49-F238E27FC236}">
                <a16:creationId xmlns:a16="http://schemas.microsoft.com/office/drawing/2014/main" id="{7B1EB28D-3206-4A3D-94F1-3FCD7D39B2D9}"/>
              </a:ext>
            </a:extLst>
          </p:cNvPr>
          <p:cNvSpPr>
            <a:spLocks noGrp="1"/>
          </p:cNvSpPr>
          <p:nvPr>
            <p:ph type="title"/>
          </p:nvPr>
        </p:nvSpPr>
        <p:spPr>
          <a:xfrm>
            <a:off x="584200" y="2579648"/>
            <a:ext cx="4161981" cy="553998"/>
          </a:xfrm>
        </p:spPr>
        <p:txBody>
          <a:bodyPr/>
          <a:lstStyle/>
          <a:p>
            <a:r>
              <a:rPr lang="en-US" dirty="0"/>
              <a:t>Security and Privacy </a:t>
            </a:r>
            <a:endParaRPr lang="el-GR" dirty="0"/>
          </a:p>
        </p:txBody>
      </p:sp>
      <p:sp>
        <p:nvSpPr>
          <p:cNvPr id="5" name="Θέση κειμένου 4">
            <a:extLst>
              <a:ext uri="{FF2B5EF4-FFF2-40B4-BE49-F238E27FC236}">
                <a16:creationId xmlns:a16="http://schemas.microsoft.com/office/drawing/2014/main" id="{BDE0AE3F-A9B7-4F99-B9A9-E609667405E0}"/>
              </a:ext>
            </a:extLst>
          </p:cNvPr>
          <p:cNvSpPr>
            <a:spLocks noGrp="1"/>
          </p:cNvSpPr>
          <p:nvPr>
            <p:ph type="body" sz="quarter" idx="10"/>
          </p:nvPr>
        </p:nvSpPr>
        <p:spPr>
          <a:xfrm>
            <a:off x="584200" y="3535541"/>
            <a:ext cx="4162425" cy="1107996"/>
          </a:xfrm>
        </p:spPr>
        <p:txBody>
          <a:bodyPr/>
          <a:lstStyle/>
          <a:p>
            <a:r>
              <a:rPr lang="en-US" sz="2400" dirty="0">
                <a:latin typeface="Segoe UI Semilight" panose="020B0402040204020203" pitchFamily="34" charset="0"/>
                <a:ea typeface="+mn-lt"/>
                <a:cs typeface="+mn-lt"/>
              </a:rPr>
              <a:t>The Health Bot is HIPAA-ready and has a list of certifications.</a:t>
            </a:r>
            <a:endParaRPr lang="el-GR" sz="2400" dirty="0">
              <a:latin typeface="Segoe UI Semilight" panose="020B0402040204020203" pitchFamily="34" charset="0"/>
              <a:ea typeface="+mn-lt"/>
              <a:cs typeface="+mn-lt"/>
            </a:endParaRPr>
          </a:p>
          <a:p>
            <a:endParaRPr lang="el-GR" dirty="0"/>
          </a:p>
        </p:txBody>
      </p:sp>
      <p:pic>
        <p:nvPicPr>
          <p:cNvPr id="7" name="Picture 5" descr="Logo, company name&#10;&#10;Description automatically generated">
            <a:extLst>
              <a:ext uri="{FF2B5EF4-FFF2-40B4-BE49-F238E27FC236}">
                <a16:creationId xmlns:a16="http://schemas.microsoft.com/office/drawing/2014/main" id="{6B862650-C6D2-4C2D-9D93-43D7C2FF1E30}"/>
              </a:ext>
            </a:extLst>
          </p:cNvPr>
          <p:cNvPicPr>
            <a:picLocks noChangeAspect="1"/>
          </p:cNvPicPr>
          <p:nvPr/>
        </p:nvPicPr>
        <p:blipFill>
          <a:blip r:embed="rId2"/>
          <a:stretch>
            <a:fillRect/>
          </a:stretch>
        </p:blipFill>
        <p:spPr>
          <a:xfrm>
            <a:off x="6708475" y="632917"/>
            <a:ext cx="4770407" cy="3009111"/>
          </a:xfrm>
          <a:prstGeom prst="rect">
            <a:avLst/>
          </a:prstGeom>
        </p:spPr>
      </p:pic>
      <p:pic>
        <p:nvPicPr>
          <p:cNvPr id="8" name="Picture 4" descr="Logo, company name&#10;&#10;Description automatically generated">
            <a:extLst>
              <a:ext uri="{FF2B5EF4-FFF2-40B4-BE49-F238E27FC236}">
                <a16:creationId xmlns:a16="http://schemas.microsoft.com/office/drawing/2014/main" id="{EEC3ACF0-6160-4492-A60E-D445DE061221}"/>
              </a:ext>
            </a:extLst>
          </p:cNvPr>
          <p:cNvPicPr>
            <a:picLocks noChangeAspect="1"/>
          </p:cNvPicPr>
          <p:nvPr/>
        </p:nvPicPr>
        <p:blipFill>
          <a:blip r:embed="rId3"/>
          <a:stretch>
            <a:fillRect/>
          </a:stretch>
        </p:blipFill>
        <p:spPr>
          <a:xfrm>
            <a:off x="7614247" y="4362244"/>
            <a:ext cx="2958861" cy="1643782"/>
          </a:xfrm>
          <a:prstGeom prst="rect">
            <a:avLst/>
          </a:prstGeom>
        </p:spPr>
      </p:pic>
    </p:spTree>
    <p:extLst>
      <p:ext uri="{BB962C8B-B14F-4D97-AF65-F5344CB8AC3E}">
        <p14:creationId xmlns:p14="http://schemas.microsoft.com/office/powerpoint/2010/main" val="297107764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C36A183-147F-4D52-AF80-8818714948BF}"/>
              </a:ext>
            </a:extLst>
          </p:cNvPr>
          <p:cNvSpPr>
            <a:spLocks noGrp="1"/>
          </p:cNvSpPr>
          <p:nvPr>
            <p:ph type="title"/>
          </p:nvPr>
        </p:nvSpPr>
        <p:spPr>
          <a:xfrm>
            <a:off x="588263" y="457200"/>
            <a:ext cx="11018520" cy="1107996"/>
          </a:xfrm>
        </p:spPr>
        <p:txBody>
          <a:bodyPr/>
          <a:lstStyle/>
          <a:p>
            <a:r>
              <a:rPr lang="en-US" dirty="0"/>
              <a:t>Case studies</a:t>
            </a:r>
            <a:br>
              <a:rPr lang="en-US" dirty="0"/>
            </a:br>
            <a:endParaRPr lang="el-GR" dirty="0"/>
          </a:p>
        </p:txBody>
      </p:sp>
      <p:sp>
        <p:nvSpPr>
          <p:cNvPr id="7" name="Θέση κειμένου 5">
            <a:extLst>
              <a:ext uri="{FF2B5EF4-FFF2-40B4-BE49-F238E27FC236}">
                <a16:creationId xmlns:a16="http://schemas.microsoft.com/office/drawing/2014/main" id="{560EBAB5-E34C-4654-BDA4-76FFC316143F}"/>
              </a:ext>
            </a:extLst>
          </p:cNvPr>
          <p:cNvSpPr>
            <a:spLocks noGrp="1"/>
          </p:cNvSpPr>
          <p:nvPr>
            <p:ph type="body" sz="quarter" idx="10"/>
          </p:nvPr>
        </p:nvSpPr>
        <p:spPr>
          <a:xfrm>
            <a:off x="585789" y="1435100"/>
            <a:ext cx="5987290" cy="2308225"/>
          </a:xfrm>
        </p:spPr>
        <p:txBody>
          <a:bodyPr/>
          <a:lstStyle/>
          <a:p>
            <a:r>
              <a:rPr lang="en-US" sz="2800" dirty="0" err="1">
                <a:solidFill>
                  <a:schemeClr val="tx1"/>
                </a:solidFill>
                <a:latin typeface="Segoe UI Semilight" panose="020B0402040204020203" pitchFamily="34" charset="0"/>
              </a:rPr>
              <a:t>Premera</a:t>
            </a:r>
            <a:r>
              <a:rPr lang="en-US" sz="2800" dirty="0">
                <a:solidFill>
                  <a:schemeClr val="tx1"/>
                </a:solidFill>
                <a:latin typeface="Segoe UI Semilight" panose="020B0402040204020203" pitchFamily="34" charset="0"/>
              </a:rPr>
              <a:t> Blue Cross improved patient experience through faster response by implementing "Scout", their intelligent virtual health assistant that offers digital services such as checking healthcare claim status, eligibility and health plans on Android and IOS.</a:t>
            </a:r>
          </a:p>
          <a:p>
            <a:endParaRPr lang="el-GR" dirty="0">
              <a:latin typeface="Segoe UI Semilight" panose="020B0402040204020203" pitchFamily="34" charset="0"/>
            </a:endParaRPr>
          </a:p>
        </p:txBody>
      </p:sp>
      <p:pic>
        <p:nvPicPr>
          <p:cNvPr id="8" name="Picture 2" descr="Graphical user interface, text, application, chat or text message&#10;&#10;Description automatically generated">
            <a:extLst>
              <a:ext uri="{FF2B5EF4-FFF2-40B4-BE49-F238E27FC236}">
                <a16:creationId xmlns:a16="http://schemas.microsoft.com/office/drawing/2014/main" id="{4E95DBDD-6AAE-4545-94D4-8E47C709562C}"/>
              </a:ext>
            </a:extLst>
          </p:cNvPr>
          <p:cNvPicPr>
            <a:picLocks noChangeAspect="1"/>
          </p:cNvPicPr>
          <p:nvPr/>
        </p:nvPicPr>
        <p:blipFill rotWithShape="1">
          <a:blip r:embed="rId2"/>
          <a:srcRect l="16676" r="16269"/>
          <a:stretch/>
        </p:blipFill>
        <p:spPr>
          <a:xfrm>
            <a:off x="6705601" y="354121"/>
            <a:ext cx="5486399" cy="5513652"/>
          </a:xfrm>
          <a:prstGeom prst="rect">
            <a:avLst/>
          </a:prstGeom>
        </p:spPr>
      </p:pic>
    </p:spTree>
    <p:extLst>
      <p:ext uri="{BB962C8B-B14F-4D97-AF65-F5344CB8AC3E}">
        <p14:creationId xmlns:p14="http://schemas.microsoft.com/office/powerpoint/2010/main" val="13860584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3">
            <a:extLst>
              <a:ext uri="{FF2B5EF4-FFF2-40B4-BE49-F238E27FC236}">
                <a16:creationId xmlns:a16="http://schemas.microsoft.com/office/drawing/2014/main" id="{54C6CD68-F368-4863-A84A-19CC0A44E41A}"/>
              </a:ext>
            </a:extLst>
          </p:cNvPr>
          <p:cNvSpPr>
            <a:spLocks noGrp="1"/>
          </p:cNvSpPr>
          <p:nvPr>
            <p:ph type="title"/>
          </p:nvPr>
        </p:nvSpPr>
        <p:spPr>
          <a:xfrm>
            <a:off x="584200" y="2321004"/>
            <a:ext cx="7459870" cy="1107996"/>
          </a:xfrm>
        </p:spPr>
        <p:txBody>
          <a:bodyPr/>
          <a:lstStyle/>
          <a:p>
            <a:r>
              <a:rPr lang="en-US" dirty="0"/>
              <a:t>Demo: Create your first Health Bot </a:t>
            </a:r>
            <a:endParaRPr lang="el-GR" dirty="0"/>
          </a:p>
        </p:txBody>
      </p:sp>
    </p:spTree>
    <p:extLst>
      <p:ext uri="{BB962C8B-B14F-4D97-AF65-F5344CB8AC3E}">
        <p14:creationId xmlns:p14="http://schemas.microsoft.com/office/powerpoint/2010/main" val="338339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739EE-44D0-4306-A17A-323589DFA3C6}"/>
              </a:ext>
            </a:extLst>
          </p:cNvPr>
          <p:cNvSpPr>
            <a:spLocks noGrp="1"/>
          </p:cNvSpPr>
          <p:nvPr>
            <p:ph type="title"/>
          </p:nvPr>
        </p:nvSpPr>
        <p:spPr>
          <a:xfrm>
            <a:off x="588263" y="457200"/>
            <a:ext cx="11018520" cy="553998"/>
          </a:xfrm>
        </p:spPr>
        <p:txBody>
          <a:bodyPr/>
          <a:lstStyle/>
          <a:p>
            <a:r>
              <a:rPr lang="en-US" sz="3600" dirty="0">
                <a:latin typeface="Segoe UI Semibold"/>
                <a:cs typeface="Segoe UI Semibold"/>
              </a:rPr>
              <a:t>Create your first Health Bot Demo</a:t>
            </a:r>
            <a:endParaRPr lang="en-US" sz="2400" dirty="0"/>
          </a:p>
        </p:txBody>
      </p:sp>
      <p:pic>
        <p:nvPicPr>
          <p:cNvPr id="9" name="Picture 9">
            <a:extLst>
              <a:ext uri="{FF2B5EF4-FFF2-40B4-BE49-F238E27FC236}">
                <a16:creationId xmlns:a16="http://schemas.microsoft.com/office/drawing/2014/main" id="{18CC2EAB-81E9-461F-8AFE-B21583196AA1}"/>
              </a:ext>
            </a:extLst>
          </p:cNvPr>
          <p:cNvPicPr>
            <a:picLocks noChangeAspect="1"/>
          </p:cNvPicPr>
          <p:nvPr/>
        </p:nvPicPr>
        <p:blipFill>
          <a:blip r:embed="rId2"/>
          <a:stretch>
            <a:fillRect/>
          </a:stretch>
        </p:blipFill>
        <p:spPr>
          <a:xfrm>
            <a:off x="1762665" y="1464344"/>
            <a:ext cx="8666670" cy="3929312"/>
          </a:xfrm>
          <a:prstGeom prst="rect">
            <a:avLst/>
          </a:prstGeom>
        </p:spPr>
      </p:pic>
    </p:spTree>
    <p:extLst>
      <p:ext uri="{BB962C8B-B14F-4D97-AF65-F5344CB8AC3E}">
        <p14:creationId xmlns:p14="http://schemas.microsoft.com/office/powerpoint/2010/main" val="37219556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5A3912C-60E9-4A37-B87C-96D31DBED542}"/>
              </a:ext>
            </a:extLst>
          </p:cNvPr>
          <p:cNvSpPr>
            <a:spLocks noGrp="1"/>
          </p:cNvSpPr>
          <p:nvPr>
            <p:ph type="title"/>
          </p:nvPr>
        </p:nvSpPr>
        <p:spPr>
          <a:xfrm>
            <a:off x="588263" y="457200"/>
            <a:ext cx="11018520" cy="553998"/>
          </a:xfrm>
        </p:spPr>
        <p:txBody>
          <a:bodyPr/>
          <a:lstStyle/>
          <a:p>
            <a:r>
              <a:rPr lang="en-US" sz="3600" dirty="0">
                <a:latin typeface="Segoe UI Semibold"/>
                <a:cs typeface="Segoe UI Semibold"/>
              </a:rPr>
              <a:t>Create your first Health Bot Demo</a:t>
            </a:r>
            <a:endParaRPr lang="el-GR" dirty="0"/>
          </a:p>
        </p:txBody>
      </p:sp>
      <p:pic>
        <p:nvPicPr>
          <p:cNvPr id="4" name="Picture 4" descr="A screenshot of a computer&#10;&#10;Description automatically generated">
            <a:extLst>
              <a:ext uri="{FF2B5EF4-FFF2-40B4-BE49-F238E27FC236}">
                <a16:creationId xmlns:a16="http://schemas.microsoft.com/office/drawing/2014/main" id="{CCE187C5-31EB-499B-BC6F-F0356A96A5A3}"/>
              </a:ext>
            </a:extLst>
          </p:cNvPr>
          <p:cNvPicPr>
            <a:picLocks noChangeAspect="1"/>
          </p:cNvPicPr>
          <p:nvPr/>
        </p:nvPicPr>
        <p:blipFill>
          <a:blip r:embed="rId2"/>
          <a:stretch>
            <a:fillRect/>
          </a:stretch>
        </p:blipFill>
        <p:spPr>
          <a:xfrm>
            <a:off x="2114910" y="1622496"/>
            <a:ext cx="7962179" cy="3613008"/>
          </a:xfrm>
          <a:prstGeom prst="rect">
            <a:avLst/>
          </a:prstGeom>
        </p:spPr>
      </p:pic>
    </p:spTree>
    <p:extLst>
      <p:ext uri="{BB962C8B-B14F-4D97-AF65-F5344CB8AC3E}">
        <p14:creationId xmlns:p14="http://schemas.microsoft.com/office/powerpoint/2010/main" val="135252456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17827AD-6666-4B26-ADFB-4E9DC976D857}"/>
              </a:ext>
            </a:extLst>
          </p:cNvPr>
          <p:cNvSpPr>
            <a:spLocks noGrp="1"/>
          </p:cNvSpPr>
          <p:nvPr>
            <p:ph type="title"/>
          </p:nvPr>
        </p:nvSpPr>
        <p:spPr>
          <a:xfrm>
            <a:off x="588263" y="457200"/>
            <a:ext cx="11018520" cy="553998"/>
          </a:xfrm>
        </p:spPr>
        <p:txBody>
          <a:bodyPr/>
          <a:lstStyle/>
          <a:p>
            <a:r>
              <a:rPr lang="en-US" dirty="0"/>
              <a:t>Create your first Health Bot Demo</a:t>
            </a:r>
            <a:endParaRPr lang="el-GR" dirty="0"/>
          </a:p>
        </p:txBody>
      </p:sp>
      <p:pic>
        <p:nvPicPr>
          <p:cNvPr id="6" name="Picture 6" descr="A screenshot of a computer&#10;&#10;Description automatically generated">
            <a:extLst>
              <a:ext uri="{FF2B5EF4-FFF2-40B4-BE49-F238E27FC236}">
                <a16:creationId xmlns:a16="http://schemas.microsoft.com/office/drawing/2014/main" id="{4C57E8A3-8EA3-48C3-BCB4-DA3D195DFF27}"/>
              </a:ext>
            </a:extLst>
          </p:cNvPr>
          <p:cNvPicPr>
            <a:picLocks noChangeAspect="1"/>
          </p:cNvPicPr>
          <p:nvPr/>
        </p:nvPicPr>
        <p:blipFill>
          <a:blip r:embed="rId2"/>
          <a:stretch>
            <a:fillRect/>
          </a:stretch>
        </p:blipFill>
        <p:spPr>
          <a:xfrm>
            <a:off x="2007079" y="1543420"/>
            <a:ext cx="8177841" cy="3771160"/>
          </a:xfrm>
          <a:prstGeom prst="rect">
            <a:avLst/>
          </a:prstGeom>
        </p:spPr>
      </p:pic>
    </p:spTree>
    <p:extLst>
      <p:ext uri="{BB962C8B-B14F-4D97-AF65-F5344CB8AC3E}">
        <p14:creationId xmlns:p14="http://schemas.microsoft.com/office/powerpoint/2010/main" val="17941109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0E44CD5-A5C8-4BDC-BB41-613902442A8B}"/>
              </a:ext>
            </a:extLst>
          </p:cNvPr>
          <p:cNvSpPr>
            <a:spLocks noGrp="1"/>
          </p:cNvSpPr>
          <p:nvPr>
            <p:ph type="title"/>
          </p:nvPr>
        </p:nvSpPr>
        <p:spPr>
          <a:xfrm>
            <a:off x="588263" y="457200"/>
            <a:ext cx="11018520" cy="553998"/>
          </a:xfrm>
        </p:spPr>
        <p:txBody>
          <a:bodyPr/>
          <a:lstStyle/>
          <a:p>
            <a:r>
              <a:rPr lang="en-US" dirty="0"/>
              <a:t>Create your first Health Bot Demo</a:t>
            </a:r>
            <a:endParaRPr lang="el-GR" dirty="0"/>
          </a:p>
        </p:txBody>
      </p:sp>
      <p:pic>
        <p:nvPicPr>
          <p:cNvPr id="4" name="Picture 4" descr="A screenshot of a computer&#10;&#10;Description automatically generated">
            <a:extLst>
              <a:ext uri="{FF2B5EF4-FFF2-40B4-BE49-F238E27FC236}">
                <a16:creationId xmlns:a16="http://schemas.microsoft.com/office/drawing/2014/main" id="{64476CB4-5284-44F2-AFA1-BF038D98EBD1}"/>
              </a:ext>
            </a:extLst>
          </p:cNvPr>
          <p:cNvPicPr>
            <a:picLocks noChangeAspect="1"/>
          </p:cNvPicPr>
          <p:nvPr/>
        </p:nvPicPr>
        <p:blipFill>
          <a:blip r:embed="rId2"/>
          <a:stretch>
            <a:fillRect/>
          </a:stretch>
        </p:blipFill>
        <p:spPr>
          <a:xfrm>
            <a:off x="2078966" y="1593740"/>
            <a:ext cx="8034067" cy="3670519"/>
          </a:xfrm>
          <a:prstGeom prst="rect">
            <a:avLst/>
          </a:prstGeom>
        </p:spPr>
      </p:pic>
    </p:spTree>
    <p:extLst>
      <p:ext uri="{BB962C8B-B14F-4D97-AF65-F5344CB8AC3E}">
        <p14:creationId xmlns:p14="http://schemas.microsoft.com/office/powerpoint/2010/main" val="174917361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BC16AF4-6FA4-405E-A320-DF25D2EE643F}"/>
              </a:ext>
            </a:extLst>
          </p:cNvPr>
          <p:cNvSpPr>
            <a:spLocks noGrp="1"/>
          </p:cNvSpPr>
          <p:nvPr>
            <p:ph type="title"/>
          </p:nvPr>
        </p:nvSpPr>
        <p:spPr>
          <a:xfrm>
            <a:off x="588263" y="457200"/>
            <a:ext cx="11018520" cy="553998"/>
          </a:xfrm>
        </p:spPr>
        <p:txBody>
          <a:bodyPr/>
          <a:lstStyle/>
          <a:p>
            <a:r>
              <a:rPr lang="en-US" dirty="0"/>
              <a:t>Create your first Health Bot Demo</a:t>
            </a:r>
            <a:endParaRPr lang="el-GR" dirty="0"/>
          </a:p>
        </p:txBody>
      </p:sp>
      <p:pic>
        <p:nvPicPr>
          <p:cNvPr id="5" name="Picture 5" descr="A screenshot of a computer&#10;&#10;Description automatically generated">
            <a:extLst>
              <a:ext uri="{FF2B5EF4-FFF2-40B4-BE49-F238E27FC236}">
                <a16:creationId xmlns:a16="http://schemas.microsoft.com/office/drawing/2014/main" id="{C265F8C8-198B-473A-8A96-7A94896E817A}"/>
              </a:ext>
            </a:extLst>
          </p:cNvPr>
          <p:cNvPicPr>
            <a:picLocks noChangeAspect="1"/>
          </p:cNvPicPr>
          <p:nvPr/>
        </p:nvPicPr>
        <p:blipFill>
          <a:blip r:embed="rId2"/>
          <a:stretch>
            <a:fillRect/>
          </a:stretch>
        </p:blipFill>
        <p:spPr>
          <a:xfrm>
            <a:off x="2165230" y="1629683"/>
            <a:ext cx="7861540" cy="3598634"/>
          </a:xfrm>
          <a:prstGeom prst="rect">
            <a:avLst/>
          </a:prstGeom>
        </p:spPr>
      </p:pic>
    </p:spTree>
    <p:extLst>
      <p:ext uri="{BB962C8B-B14F-4D97-AF65-F5344CB8AC3E}">
        <p14:creationId xmlns:p14="http://schemas.microsoft.com/office/powerpoint/2010/main" val="14656425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3">
            <a:extLst>
              <a:ext uri="{FF2B5EF4-FFF2-40B4-BE49-F238E27FC236}">
                <a16:creationId xmlns:a16="http://schemas.microsoft.com/office/drawing/2014/main" id="{F06CC547-FD1C-43C9-90DB-A3640AFAEE79}"/>
              </a:ext>
            </a:extLst>
          </p:cNvPr>
          <p:cNvSpPr>
            <a:spLocks noGrp="1"/>
          </p:cNvSpPr>
          <p:nvPr>
            <p:ph type="title"/>
          </p:nvPr>
        </p:nvSpPr>
        <p:spPr/>
        <p:txBody>
          <a:bodyPr/>
          <a:lstStyle/>
          <a:p>
            <a:r>
              <a:rPr lang="en-US" dirty="0"/>
              <a:t>Different types of scenarios</a:t>
            </a:r>
            <a:endParaRPr lang="el-GR" dirty="0"/>
          </a:p>
        </p:txBody>
      </p:sp>
    </p:spTree>
    <p:extLst>
      <p:ext uri="{BB962C8B-B14F-4D97-AF65-F5344CB8AC3E}">
        <p14:creationId xmlns:p14="http://schemas.microsoft.com/office/powerpoint/2010/main" val="2945885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9E24636C-F3ED-4493-BB07-4BC53EE26F15}"/>
              </a:ext>
            </a:extLst>
          </p:cNvPr>
          <p:cNvPicPr>
            <a:picLocks noChangeAspect="1"/>
          </p:cNvPicPr>
          <p:nvPr/>
        </p:nvPicPr>
        <p:blipFill>
          <a:blip r:embed="rId2"/>
          <a:stretch>
            <a:fillRect/>
          </a:stretch>
        </p:blipFill>
        <p:spPr>
          <a:xfrm>
            <a:off x="1148887" y="1564298"/>
            <a:ext cx="3737755" cy="3729403"/>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9BD1B99B-CFC0-4113-BD2C-B191BB16A027}"/>
              </a:ext>
            </a:extLst>
          </p:cNvPr>
          <p:cNvSpPr txBox="1"/>
          <p:nvPr/>
        </p:nvSpPr>
        <p:spPr>
          <a:xfrm>
            <a:off x="5324159" y="1870438"/>
            <a:ext cx="6732104" cy="2388283"/>
          </a:xfrm>
          <a:prstGeom prst="rect">
            <a:avLst/>
          </a:prstGeom>
          <a:noFill/>
        </p:spPr>
        <p:txBody>
          <a:bodyPr wrap="square">
            <a:spAutoFit/>
          </a:bodyPr>
          <a:lstStyle/>
          <a:p>
            <a:pPr algn="ctr">
              <a:lnSpc>
                <a:spcPct val="120000"/>
              </a:lnSpc>
            </a:pPr>
            <a:r>
              <a:rPr lang="en-US" sz="3200" dirty="0">
                <a:solidFill>
                  <a:schemeClr val="accent3">
                    <a:lumMod val="50000"/>
                  </a:schemeClr>
                </a:solidFill>
              </a:rPr>
              <a:t>Christina Pardali</a:t>
            </a:r>
          </a:p>
          <a:p>
            <a:pPr algn="ctr">
              <a:lnSpc>
                <a:spcPct val="120000"/>
              </a:lnSpc>
            </a:pPr>
            <a:endParaRPr lang="en-US" sz="1800" dirty="0"/>
          </a:p>
          <a:p>
            <a:pPr algn="ctr">
              <a:lnSpc>
                <a:spcPct val="120000"/>
              </a:lnSpc>
            </a:pPr>
            <a:r>
              <a:rPr lang="en-US" sz="1800" dirty="0"/>
              <a:t>Beta Microsoft Learn Student Ambassador</a:t>
            </a:r>
            <a:endParaRPr lang="en-US" sz="1800" dirty="0">
              <a:cs typeface="Segoe UI"/>
            </a:endParaRPr>
          </a:p>
          <a:p>
            <a:pPr algn="ctr">
              <a:lnSpc>
                <a:spcPct val="120000"/>
              </a:lnSpc>
            </a:pPr>
            <a:r>
              <a:rPr lang="en-US" sz="1800" dirty="0">
                <a:ea typeface="+mn-lt"/>
                <a:cs typeface="+mn-lt"/>
              </a:rPr>
              <a:t>Electrical and Computer Engineering Student</a:t>
            </a:r>
            <a:endParaRPr lang="en-US" sz="1800" dirty="0"/>
          </a:p>
          <a:p>
            <a:pPr algn="ctr">
              <a:lnSpc>
                <a:spcPct val="120000"/>
              </a:lnSpc>
            </a:pPr>
            <a:r>
              <a:rPr lang="en-US" sz="1800" dirty="0">
                <a:cs typeface="Segoe UI"/>
              </a:rPr>
              <a:t>Aristotle University of Thessaloniki</a:t>
            </a:r>
          </a:p>
          <a:p>
            <a:pPr algn="ctr">
              <a:lnSpc>
                <a:spcPct val="120000"/>
              </a:lnSpc>
            </a:pPr>
            <a:r>
              <a:rPr lang="en-US" sz="1800" dirty="0">
                <a:cs typeface="Segoe UI"/>
              </a:rPr>
              <a:t>Greece</a:t>
            </a:r>
          </a:p>
        </p:txBody>
      </p:sp>
      <p:grpSp>
        <p:nvGrpSpPr>
          <p:cNvPr id="7" name="Ομάδα 6">
            <a:extLst>
              <a:ext uri="{FF2B5EF4-FFF2-40B4-BE49-F238E27FC236}">
                <a16:creationId xmlns:a16="http://schemas.microsoft.com/office/drawing/2014/main" id="{C8769CE3-7B2D-4CA8-B7B2-97DB467B6819}"/>
              </a:ext>
            </a:extLst>
          </p:cNvPr>
          <p:cNvGrpSpPr/>
          <p:nvPr/>
        </p:nvGrpSpPr>
        <p:grpSpPr>
          <a:xfrm>
            <a:off x="6864624" y="4483500"/>
            <a:ext cx="3868000" cy="652486"/>
            <a:chOff x="1436049" y="5469449"/>
            <a:chExt cx="3868000" cy="652486"/>
          </a:xfrm>
        </p:grpSpPr>
        <p:pic>
          <p:nvPicPr>
            <p:cNvPr id="8" name="Γραφικό 22">
              <a:extLst>
                <a:ext uri="{FF2B5EF4-FFF2-40B4-BE49-F238E27FC236}">
                  <a16:creationId xmlns:a16="http://schemas.microsoft.com/office/drawing/2014/main" id="{9F403811-B1EF-479A-BF40-3780BE8DB8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6049" y="5469449"/>
              <a:ext cx="216000" cy="216000"/>
            </a:xfrm>
            <a:prstGeom prst="rect">
              <a:avLst/>
            </a:prstGeom>
          </p:spPr>
        </p:pic>
        <p:pic>
          <p:nvPicPr>
            <p:cNvPr id="9" name="Γραφικό 16">
              <a:extLst>
                <a:ext uri="{FF2B5EF4-FFF2-40B4-BE49-F238E27FC236}">
                  <a16:creationId xmlns:a16="http://schemas.microsoft.com/office/drawing/2014/main" id="{84AAB41A-D802-4B97-8023-214C8F1E50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38870" y="5848530"/>
              <a:ext cx="216000" cy="216000"/>
            </a:xfrm>
            <a:prstGeom prst="rect">
              <a:avLst/>
            </a:prstGeom>
          </p:spPr>
        </p:pic>
        <p:sp>
          <p:nvSpPr>
            <p:cNvPr id="10" name="TextBox 9">
              <a:extLst>
                <a:ext uri="{FF2B5EF4-FFF2-40B4-BE49-F238E27FC236}">
                  <a16:creationId xmlns:a16="http://schemas.microsoft.com/office/drawing/2014/main" id="{62012B4C-1E52-47AE-91AC-E4623E8C1909}"/>
                </a:ext>
              </a:extLst>
            </p:cNvPr>
            <p:cNvSpPr txBox="1"/>
            <p:nvPr/>
          </p:nvSpPr>
          <p:spPr>
            <a:xfrm>
              <a:off x="1876784" y="5469449"/>
              <a:ext cx="3427265"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US" sz="1800" dirty="0">
                  <a:solidFill>
                    <a:schemeClr val="accent3">
                      <a:lumMod val="50000"/>
                    </a:schemeClr>
                  </a:solidFill>
                  <a:ea typeface="+mn-lt"/>
                  <a:cs typeface="+mn-lt"/>
                </a:rPr>
                <a:t>linkedin.com/in/</a:t>
              </a:r>
              <a:r>
                <a:rPr lang="en-US" sz="1800" dirty="0" err="1">
                  <a:solidFill>
                    <a:schemeClr val="accent3">
                      <a:lumMod val="50000"/>
                    </a:schemeClr>
                  </a:solidFill>
                  <a:ea typeface="+mn-lt"/>
                  <a:cs typeface="+mn-lt"/>
                </a:rPr>
                <a:t>christine-pardali</a:t>
              </a:r>
              <a:r>
                <a:rPr lang="en-US" sz="1800" dirty="0">
                  <a:solidFill>
                    <a:schemeClr val="accent3">
                      <a:lumMod val="50000"/>
                    </a:schemeClr>
                  </a:solidFill>
                  <a:ea typeface="+mn-lt"/>
                  <a:cs typeface="+mn-lt"/>
                </a:rPr>
                <a:t>/</a:t>
              </a:r>
            </a:p>
          </p:txBody>
        </p:sp>
        <p:sp>
          <p:nvSpPr>
            <p:cNvPr id="11" name="TextBox 10">
              <a:extLst>
                <a:ext uri="{FF2B5EF4-FFF2-40B4-BE49-F238E27FC236}">
                  <a16:creationId xmlns:a16="http://schemas.microsoft.com/office/drawing/2014/main" id="{53232FE0-729C-4D86-8CD5-655B90415BAA}"/>
                </a:ext>
              </a:extLst>
            </p:cNvPr>
            <p:cNvSpPr txBox="1"/>
            <p:nvPr/>
          </p:nvSpPr>
          <p:spPr>
            <a:xfrm>
              <a:off x="1876784" y="5844936"/>
              <a:ext cx="274320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US" sz="1800" dirty="0">
                  <a:solidFill>
                    <a:schemeClr val="accent3">
                      <a:lumMod val="50000"/>
                    </a:schemeClr>
                  </a:solidFill>
                  <a:ea typeface="+mn-lt"/>
                  <a:cs typeface="+mn-lt"/>
                </a:rPr>
                <a:t>github.com/</a:t>
              </a:r>
              <a:r>
                <a:rPr lang="en-US" sz="1800" dirty="0" err="1">
                  <a:solidFill>
                    <a:schemeClr val="accent3">
                      <a:lumMod val="50000"/>
                    </a:schemeClr>
                  </a:solidFill>
                  <a:ea typeface="+mn-lt"/>
                  <a:cs typeface="+mn-lt"/>
                </a:rPr>
                <a:t>ChristinaPa</a:t>
              </a:r>
              <a:endParaRPr lang="en-US" sz="1800" dirty="0" err="1">
                <a:solidFill>
                  <a:schemeClr val="accent3">
                    <a:lumMod val="50000"/>
                  </a:schemeClr>
                </a:solidFill>
              </a:endParaRPr>
            </a:p>
          </p:txBody>
        </p:sp>
      </p:grpSp>
      <p:sp>
        <p:nvSpPr>
          <p:cNvPr id="5" name="Τίτλος 4">
            <a:extLst>
              <a:ext uri="{FF2B5EF4-FFF2-40B4-BE49-F238E27FC236}">
                <a16:creationId xmlns:a16="http://schemas.microsoft.com/office/drawing/2014/main" id="{99069011-424B-46F0-9A9F-9326B4E9EEF2}"/>
              </a:ext>
            </a:extLst>
          </p:cNvPr>
          <p:cNvSpPr>
            <a:spLocks noGrp="1"/>
          </p:cNvSpPr>
          <p:nvPr>
            <p:ph type="title"/>
          </p:nvPr>
        </p:nvSpPr>
        <p:spPr/>
        <p:txBody>
          <a:bodyPr/>
          <a:lstStyle/>
          <a:p>
            <a:r>
              <a:rPr lang="en-US" dirty="0"/>
              <a:t>Who am I ?</a:t>
            </a:r>
            <a:endParaRPr lang="el-GR" dirty="0"/>
          </a:p>
        </p:txBody>
      </p:sp>
    </p:spTree>
    <p:extLst>
      <p:ext uri="{BB962C8B-B14F-4D97-AF65-F5344CB8AC3E}">
        <p14:creationId xmlns:p14="http://schemas.microsoft.com/office/powerpoint/2010/main" val="365886352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3">
            <a:extLst>
              <a:ext uri="{FF2B5EF4-FFF2-40B4-BE49-F238E27FC236}">
                <a16:creationId xmlns:a16="http://schemas.microsoft.com/office/drawing/2014/main" id="{A994A936-5633-49A0-B567-4128762B9C32}"/>
              </a:ext>
            </a:extLst>
          </p:cNvPr>
          <p:cNvSpPr>
            <a:spLocks noGrp="1"/>
          </p:cNvSpPr>
          <p:nvPr>
            <p:ph type="title"/>
          </p:nvPr>
        </p:nvSpPr>
        <p:spPr/>
        <p:txBody>
          <a:bodyPr/>
          <a:lstStyle/>
          <a:p>
            <a:r>
              <a:rPr lang="en-US" dirty="0"/>
              <a:t>What is a scenario? </a:t>
            </a:r>
            <a:endParaRPr lang="el-GR" dirty="0"/>
          </a:p>
        </p:txBody>
      </p:sp>
      <p:sp>
        <p:nvSpPr>
          <p:cNvPr id="5" name="Θέση κειμένου 4">
            <a:extLst>
              <a:ext uri="{FF2B5EF4-FFF2-40B4-BE49-F238E27FC236}">
                <a16:creationId xmlns:a16="http://schemas.microsoft.com/office/drawing/2014/main" id="{08E50B4D-19FC-48A6-AF49-B088CF707F24}"/>
              </a:ext>
            </a:extLst>
          </p:cNvPr>
          <p:cNvSpPr>
            <a:spLocks noGrp="1"/>
          </p:cNvSpPr>
          <p:nvPr>
            <p:ph type="body" sz="quarter" idx="10"/>
          </p:nvPr>
        </p:nvSpPr>
        <p:spPr>
          <a:xfrm>
            <a:off x="586390" y="1434370"/>
            <a:ext cx="11018520" cy="3791807"/>
          </a:xfrm>
        </p:spPr>
        <p:txBody>
          <a:bodyPr/>
          <a:lstStyle/>
          <a:p>
            <a:r>
              <a:rPr lang="en-US" dirty="0"/>
              <a:t>Scenarios are conversational flows that are pre-programmed into the bot. Typically, when a scenario is triggered by the bot, the user completes a series of questions and answers until the scenario is complete. </a:t>
            </a:r>
          </a:p>
          <a:p>
            <a:r>
              <a:rPr lang="en-US" dirty="0"/>
              <a:t>There are two types of scenarios: </a:t>
            </a:r>
          </a:p>
          <a:p>
            <a:r>
              <a:rPr lang="en-US" dirty="0"/>
              <a:t>1. Built-in</a:t>
            </a:r>
          </a:p>
          <a:p>
            <a:r>
              <a:rPr lang="en-US" dirty="0"/>
              <a:t>2. Custom scenarios</a:t>
            </a:r>
            <a:endParaRPr lang="el-GR" dirty="0"/>
          </a:p>
          <a:p>
            <a:endParaRPr lang="el-GR" dirty="0"/>
          </a:p>
        </p:txBody>
      </p:sp>
    </p:spTree>
    <p:extLst>
      <p:ext uri="{BB962C8B-B14F-4D97-AF65-F5344CB8AC3E}">
        <p14:creationId xmlns:p14="http://schemas.microsoft.com/office/powerpoint/2010/main" val="175177092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3">
            <a:extLst>
              <a:ext uri="{FF2B5EF4-FFF2-40B4-BE49-F238E27FC236}">
                <a16:creationId xmlns:a16="http://schemas.microsoft.com/office/drawing/2014/main" id="{1DB3630E-4C4F-4C8F-BF89-B32F89C4C651}"/>
              </a:ext>
            </a:extLst>
          </p:cNvPr>
          <p:cNvSpPr>
            <a:spLocks noGrp="1"/>
          </p:cNvSpPr>
          <p:nvPr>
            <p:ph type="title"/>
          </p:nvPr>
        </p:nvSpPr>
        <p:spPr/>
        <p:txBody>
          <a:bodyPr/>
          <a:lstStyle/>
          <a:p>
            <a:r>
              <a:rPr lang="en-US" dirty="0"/>
              <a:t>Built-in scenarios</a:t>
            </a:r>
            <a:endParaRPr lang="el-GR" dirty="0"/>
          </a:p>
        </p:txBody>
      </p:sp>
      <p:sp>
        <p:nvSpPr>
          <p:cNvPr id="5" name="Θέση κειμένου 4">
            <a:extLst>
              <a:ext uri="{FF2B5EF4-FFF2-40B4-BE49-F238E27FC236}">
                <a16:creationId xmlns:a16="http://schemas.microsoft.com/office/drawing/2014/main" id="{07311900-639A-4397-B7E6-D7799523582D}"/>
              </a:ext>
            </a:extLst>
          </p:cNvPr>
          <p:cNvSpPr>
            <a:spLocks noGrp="1"/>
          </p:cNvSpPr>
          <p:nvPr>
            <p:ph type="body" sz="quarter" idx="10"/>
          </p:nvPr>
        </p:nvSpPr>
        <p:spPr>
          <a:xfrm>
            <a:off x="586390" y="1434370"/>
            <a:ext cx="11018520" cy="3447098"/>
          </a:xfrm>
        </p:spPr>
        <p:txBody>
          <a:bodyPr/>
          <a:lstStyle/>
          <a:p>
            <a:r>
              <a:rPr lang="en-US" dirty="0"/>
              <a:t>Built-in scenarios are hard coded bot scenarios available out of the box to your end users.</a:t>
            </a:r>
          </a:p>
          <a:p>
            <a:endParaRPr lang="el-GR" dirty="0"/>
          </a:p>
          <a:p>
            <a:pPr marL="457200" indent="-457200">
              <a:buFont typeface="Arial" panose="020B0604020202020204" pitchFamily="34" charset="0"/>
              <a:buChar char="•"/>
            </a:pPr>
            <a:r>
              <a:rPr lang="en-US" dirty="0"/>
              <a:t>Triage/symptom checker</a:t>
            </a:r>
            <a:endParaRPr lang="el-GR" dirty="0"/>
          </a:p>
          <a:p>
            <a:pPr marL="457200" indent="-457200">
              <a:buFont typeface="Arial" panose="020B0604020202020204" pitchFamily="34" charset="0"/>
              <a:buChar char="•"/>
            </a:pPr>
            <a:r>
              <a:rPr lang="en-US" dirty="0"/>
              <a:t>General information about conditions and symptoms</a:t>
            </a:r>
            <a:endParaRPr lang="el-GR" dirty="0"/>
          </a:p>
          <a:p>
            <a:pPr marL="457200" indent="-457200">
              <a:buFont typeface="Arial" panose="020B0604020202020204" pitchFamily="34" charset="0"/>
              <a:buChar char="•"/>
            </a:pPr>
            <a:r>
              <a:rPr lang="en-US" dirty="0"/>
              <a:t>Drugs and medication</a:t>
            </a:r>
            <a:endParaRPr lang="el-GR" dirty="0"/>
          </a:p>
          <a:p>
            <a:endParaRPr lang="el-GR" dirty="0"/>
          </a:p>
        </p:txBody>
      </p:sp>
    </p:spTree>
    <p:extLst>
      <p:ext uri="{BB962C8B-B14F-4D97-AF65-F5344CB8AC3E}">
        <p14:creationId xmlns:p14="http://schemas.microsoft.com/office/powerpoint/2010/main" val="282310896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3">
            <a:extLst>
              <a:ext uri="{FF2B5EF4-FFF2-40B4-BE49-F238E27FC236}">
                <a16:creationId xmlns:a16="http://schemas.microsoft.com/office/drawing/2014/main" id="{871745E0-DEDF-4F72-B006-60445BCD5DD5}"/>
              </a:ext>
            </a:extLst>
          </p:cNvPr>
          <p:cNvSpPr>
            <a:spLocks noGrp="1"/>
          </p:cNvSpPr>
          <p:nvPr>
            <p:ph type="title"/>
          </p:nvPr>
        </p:nvSpPr>
        <p:spPr/>
        <p:txBody>
          <a:bodyPr/>
          <a:lstStyle/>
          <a:p>
            <a:r>
              <a:rPr lang="en-US" dirty="0"/>
              <a:t>Custom scenarios</a:t>
            </a:r>
            <a:endParaRPr lang="el-GR" dirty="0"/>
          </a:p>
        </p:txBody>
      </p:sp>
      <p:sp>
        <p:nvSpPr>
          <p:cNvPr id="5" name="Θέση κειμένου 4">
            <a:extLst>
              <a:ext uri="{FF2B5EF4-FFF2-40B4-BE49-F238E27FC236}">
                <a16:creationId xmlns:a16="http://schemas.microsoft.com/office/drawing/2014/main" id="{C5EF784A-F3FC-4672-AB29-A59E78FB74EF}"/>
              </a:ext>
            </a:extLst>
          </p:cNvPr>
          <p:cNvSpPr>
            <a:spLocks noGrp="1"/>
          </p:cNvSpPr>
          <p:nvPr>
            <p:ph type="body" sz="quarter" idx="10"/>
          </p:nvPr>
        </p:nvSpPr>
        <p:spPr>
          <a:xfrm>
            <a:off x="584200" y="3535541"/>
            <a:ext cx="4162425" cy="2388181"/>
          </a:xfrm>
        </p:spPr>
        <p:txBody>
          <a:bodyPr/>
          <a:lstStyle/>
          <a:p>
            <a:r>
              <a:rPr lang="en-US" dirty="0"/>
              <a:t>The Health bot platform provides tools in the management portal to build your own custom scenarios. Custom scenarios are very powerful and can integrate with external data sources to create engaging experiences for your end user.</a:t>
            </a:r>
            <a:endParaRPr lang="el-GR" dirty="0"/>
          </a:p>
          <a:p>
            <a:endParaRPr lang="el-GR" dirty="0"/>
          </a:p>
        </p:txBody>
      </p:sp>
      <p:pic>
        <p:nvPicPr>
          <p:cNvPr id="1028" name="Picture 4">
            <a:extLst>
              <a:ext uri="{FF2B5EF4-FFF2-40B4-BE49-F238E27FC236}">
                <a16:creationId xmlns:a16="http://schemas.microsoft.com/office/drawing/2014/main" id="{EC485C52-376F-4EF4-B23A-0A6779D2BC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41" r="42601"/>
          <a:stretch/>
        </p:blipFill>
        <p:spPr bwMode="auto">
          <a:xfrm>
            <a:off x="5526156" y="803054"/>
            <a:ext cx="6484767" cy="5120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87211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3">
            <a:extLst>
              <a:ext uri="{FF2B5EF4-FFF2-40B4-BE49-F238E27FC236}">
                <a16:creationId xmlns:a16="http://schemas.microsoft.com/office/drawing/2014/main" id="{80BE2A43-D70C-4A33-9A9F-0095146CCE53}"/>
              </a:ext>
            </a:extLst>
          </p:cNvPr>
          <p:cNvSpPr>
            <a:spLocks noGrp="1"/>
          </p:cNvSpPr>
          <p:nvPr>
            <p:ph type="title"/>
          </p:nvPr>
        </p:nvSpPr>
        <p:spPr/>
        <p:txBody>
          <a:bodyPr/>
          <a:lstStyle/>
          <a:p>
            <a:r>
              <a:rPr lang="en-US" b="0" i="0" dirty="0">
                <a:solidFill>
                  <a:srgbClr val="000000"/>
                </a:solidFill>
                <a:effectLst/>
                <a:latin typeface="Segoe UI Semibold" panose="020B0702040204020203" pitchFamily="34" charset="0"/>
              </a:rPr>
              <a:t>Scenario Templates</a:t>
            </a:r>
            <a:endParaRPr lang="el-GR" dirty="0"/>
          </a:p>
        </p:txBody>
      </p:sp>
      <p:sp>
        <p:nvSpPr>
          <p:cNvPr id="5" name="Θέση κειμένου 4">
            <a:extLst>
              <a:ext uri="{FF2B5EF4-FFF2-40B4-BE49-F238E27FC236}">
                <a16:creationId xmlns:a16="http://schemas.microsoft.com/office/drawing/2014/main" id="{44ED053B-8248-4E75-9E2F-A7B4288112F2}"/>
              </a:ext>
            </a:extLst>
          </p:cNvPr>
          <p:cNvSpPr>
            <a:spLocks noGrp="1"/>
          </p:cNvSpPr>
          <p:nvPr>
            <p:ph type="body" sz="quarter" idx="10"/>
          </p:nvPr>
        </p:nvSpPr>
        <p:spPr>
          <a:xfrm>
            <a:off x="586389" y="1434370"/>
            <a:ext cx="11406827" cy="2757678"/>
          </a:xfrm>
        </p:spPr>
        <p:txBody>
          <a:bodyPr/>
          <a:lstStyle/>
          <a:p>
            <a:pPr algn="l" rtl="0" fontAlgn="base">
              <a:buFont typeface="Arial" panose="020B0604020202020204" pitchFamily="34" charset="0"/>
              <a:buChar char="•"/>
            </a:pPr>
            <a:r>
              <a:rPr lang="el-GR" i="0" u="none" strike="noStrike" dirty="0">
                <a:solidFill>
                  <a:schemeClr val="tx1"/>
                </a:solidFill>
                <a:effectLst/>
              </a:rPr>
              <a:t> </a:t>
            </a:r>
            <a:r>
              <a:rPr lang="en-US" i="0" u="none" strike="noStrike" dirty="0">
                <a:solidFill>
                  <a:schemeClr val="tx1"/>
                </a:solidFill>
                <a:effectLst/>
              </a:rPr>
              <a:t>Scenario templates enable you to quickly build out custom scenarios for popular Healthcare use cases. </a:t>
            </a:r>
            <a:r>
              <a:rPr lang="en-US" i="0" dirty="0">
                <a:solidFill>
                  <a:schemeClr val="tx1"/>
                </a:solidFill>
                <a:effectLst/>
              </a:rPr>
              <a:t>​</a:t>
            </a:r>
          </a:p>
          <a:p>
            <a:pPr algn="l" rtl="0" fontAlgn="base">
              <a:buFont typeface="Arial" panose="020B0604020202020204" pitchFamily="34" charset="0"/>
              <a:buChar char="•"/>
            </a:pPr>
            <a:r>
              <a:rPr lang="el-GR" i="0" u="none" strike="noStrike" dirty="0">
                <a:solidFill>
                  <a:schemeClr val="tx1"/>
                </a:solidFill>
                <a:effectLst/>
              </a:rPr>
              <a:t> </a:t>
            </a:r>
            <a:r>
              <a:rPr lang="en-US" i="0" u="none" strike="noStrike" dirty="0">
                <a:solidFill>
                  <a:schemeClr val="tx1"/>
                </a:solidFill>
                <a:effectLst/>
              </a:rPr>
              <a:t>When you import a template into your Health Bot instance it will automatically create the assets required for that scenario, such as language models and data connections. </a:t>
            </a:r>
            <a:endParaRPr lang="en-US" i="0" dirty="0">
              <a:solidFill>
                <a:schemeClr val="tx1"/>
              </a:solidFill>
              <a:effectLst/>
            </a:endParaRPr>
          </a:p>
          <a:p>
            <a:endParaRPr lang="el-GR" dirty="0"/>
          </a:p>
        </p:txBody>
      </p:sp>
    </p:spTree>
    <p:extLst>
      <p:ext uri="{BB962C8B-B14F-4D97-AF65-F5344CB8AC3E}">
        <p14:creationId xmlns:p14="http://schemas.microsoft.com/office/powerpoint/2010/main" val="76744327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38AB7E9-2D85-4EDE-8398-E924F105C028}"/>
              </a:ext>
            </a:extLst>
          </p:cNvPr>
          <p:cNvSpPr>
            <a:spLocks noGrp="1"/>
          </p:cNvSpPr>
          <p:nvPr>
            <p:ph type="title"/>
          </p:nvPr>
        </p:nvSpPr>
        <p:spPr/>
        <p:txBody>
          <a:bodyPr/>
          <a:lstStyle/>
          <a:p>
            <a:r>
              <a:rPr lang="en-US" dirty="0"/>
              <a:t>Resources</a:t>
            </a:r>
            <a:endParaRPr lang="el-GR" dirty="0"/>
          </a:p>
        </p:txBody>
      </p:sp>
      <p:sp>
        <p:nvSpPr>
          <p:cNvPr id="3" name="Θέση κειμένου 2">
            <a:extLst>
              <a:ext uri="{FF2B5EF4-FFF2-40B4-BE49-F238E27FC236}">
                <a16:creationId xmlns:a16="http://schemas.microsoft.com/office/drawing/2014/main" id="{55A1A6FC-CD76-4AD0-8FD4-B7421A7C86D5}"/>
              </a:ext>
            </a:extLst>
          </p:cNvPr>
          <p:cNvSpPr>
            <a:spLocks noGrp="1"/>
          </p:cNvSpPr>
          <p:nvPr>
            <p:ph type="body" sz="quarter" idx="10"/>
          </p:nvPr>
        </p:nvSpPr>
        <p:spPr>
          <a:xfrm>
            <a:off x="586390" y="1434370"/>
            <a:ext cx="11018520" cy="3877985"/>
          </a:xfrm>
        </p:spPr>
        <p:txBody>
          <a:bodyPr/>
          <a:lstStyle/>
          <a:p>
            <a:pPr marL="457200" indent="-457200">
              <a:lnSpc>
                <a:spcPct val="120000"/>
              </a:lnSpc>
              <a:buFont typeface="Arial" panose="020B0604020202020204" pitchFamily="34" charset="0"/>
              <a:buChar char="•"/>
            </a:pPr>
            <a:r>
              <a:rPr lang="en-US" dirty="0">
                <a:solidFill>
                  <a:schemeClr val="tx1"/>
                </a:solidFill>
              </a:rPr>
              <a:t>Azure Health Bot documentation : </a:t>
            </a:r>
            <a:r>
              <a:rPr lang="en-US" sz="2800" u="sng" dirty="0">
                <a:solidFill>
                  <a:srgbClr val="0070C0"/>
                </a:solidFill>
              </a:rPr>
              <a:t>https://docs.microsoft.com/en-us/azure/health-bot/</a:t>
            </a:r>
          </a:p>
          <a:p>
            <a:pPr marL="457200" indent="-457200">
              <a:lnSpc>
                <a:spcPct val="120000"/>
              </a:lnSpc>
              <a:buFont typeface="Arial" panose="020B0604020202020204" pitchFamily="34" charset="0"/>
              <a:buChar char="•"/>
            </a:pPr>
            <a:r>
              <a:rPr lang="en-US" dirty="0">
                <a:solidFill>
                  <a:schemeClr val="tx1"/>
                </a:solidFill>
              </a:rPr>
              <a:t>LUIS : </a:t>
            </a:r>
            <a:r>
              <a:rPr lang="en-US" dirty="0">
                <a:solidFill>
                  <a:srgbClr val="0070C0"/>
                </a:solidFill>
                <a:hlinkClick r:id="rId2">
                  <a:extLst>
                    <a:ext uri="{A12FA001-AC4F-418D-AE19-62706E023703}">
                      <ahyp:hlinkClr xmlns:ahyp="http://schemas.microsoft.com/office/drawing/2018/hyperlinkcolor" val="tx"/>
                    </a:ext>
                  </a:extLst>
                </a:hlinkClick>
              </a:rPr>
              <a:t>https://www.luis.ai/home</a:t>
            </a:r>
            <a:endParaRPr lang="el-GR" dirty="0">
              <a:solidFill>
                <a:srgbClr val="0070C0"/>
              </a:solidFill>
            </a:endParaRPr>
          </a:p>
          <a:p>
            <a:pPr marL="457200" indent="-457200">
              <a:lnSpc>
                <a:spcPct val="120000"/>
              </a:lnSpc>
              <a:buFont typeface="Arial" panose="020B0604020202020204" pitchFamily="34" charset="0"/>
              <a:buChar char="•"/>
            </a:pPr>
            <a:r>
              <a:rPr lang="en-US" dirty="0">
                <a:solidFill>
                  <a:schemeClr val="tx1"/>
                </a:solidFill>
              </a:rPr>
              <a:t>GitHub repo : </a:t>
            </a:r>
            <a:r>
              <a:rPr lang="en-US" dirty="0">
                <a:solidFill>
                  <a:srgbClr val="0070C0"/>
                </a:solidFill>
                <a:hlinkClick r:id="rId3"/>
              </a:rPr>
              <a:t>https://github.com/ChristinaPa/Microsoft-Learn-Student-Ambassadors-Events</a:t>
            </a:r>
            <a:r>
              <a:rPr lang="en-US" dirty="0">
                <a:solidFill>
                  <a:srgbClr val="0070C0"/>
                </a:solidFill>
              </a:rPr>
              <a:t> </a:t>
            </a:r>
            <a:endParaRPr lang="el-GR" dirty="0">
              <a:solidFill>
                <a:srgbClr val="0070C0"/>
              </a:solidFill>
            </a:endParaRPr>
          </a:p>
          <a:p>
            <a:pPr marL="457200" indent="-457200">
              <a:lnSpc>
                <a:spcPct val="120000"/>
              </a:lnSpc>
              <a:buFont typeface="Arial" panose="020B0604020202020204" pitchFamily="34" charset="0"/>
              <a:buChar char="•"/>
            </a:pPr>
            <a:endParaRPr lang="en-US" dirty="0">
              <a:solidFill>
                <a:schemeClr val="accent1"/>
              </a:solidFill>
              <a:latin typeface="+mn-lt"/>
            </a:endParaRPr>
          </a:p>
          <a:p>
            <a:endParaRPr lang="el-GR" dirty="0"/>
          </a:p>
        </p:txBody>
      </p:sp>
    </p:spTree>
    <p:extLst>
      <p:ext uri="{BB962C8B-B14F-4D97-AF65-F5344CB8AC3E}">
        <p14:creationId xmlns:p14="http://schemas.microsoft.com/office/powerpoint/2010/main" val="356252739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3">
            <a:extLst>
              <a:ext uri="{FF2B5EF4-FFF2-40B4-BE49-F238E27FC236}">
                <a16:creationId xmlns:a16="http://schemas.microsoft.com/office/drawing/2014/main" id="{AEA4D18E-E893-45A3-8E6F-26CB83630D61}"/>
              </a:ext>
            </a:extLst>
          </p:cNvPr>
          <p:cNvSpPr>
            <a:spLocks noGrp="1"/>
          </p:cNvSpPr>
          <p:nvPr>
            <p:ph type="title"/>
          </p:nvPr>
        </p:nvSpPr>
        <p:spPr>
          <a:xfrm>
            <a:off x="584200" y="2875002"/>
            <a:ext cx="6637867" cy="1107996"/>
          </a:xfrm>
        </p:spPr>
        <p:txBody>
          <a:bodyPr/>
          <a:lstStyle/>
          <a:p>
            <a:r>
              <a:rPr lang="en-US" dirty="0"/>
              <a:t>Thank you!</a:t>
            </a:r>
            <a:br>
              <a:rPr lang="en-US" dirty="0"/>
            </a:br>
            <a:r>
              <a:rPr lang="en-US" dirty="0"/>
              <a:t>Questions?</a:t>
            </a:r>
            <a:endParaRPr lang="el-GR" dirty="0"/>
          </a:p>
        </p:txBody>
      </p:sp>
    </p:spTree>
    <p:extLst>
      <p:ext uri="{BB962C8B-B14F-4D97-AF65-F5344CB8AC3E}">
        <p14:creationId xmlns:p14="http://schemas.microsoft.com/office/powerpoint/2010/main" val="421084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8014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63B636A-2342-48AE-8667-2EBC95A9C6E7}"/>
              </a:ext>
            </a:extLst>
          </p:cNvPr>
          <p:cNvSpPr>
            <a:spLocks noGrp="1"/>
          </p:cNvSpPr>
          <p:nvPr>
            <p:ph type="title"/>
          </p:nvPr>
        </p:nvSpPr>
        <p:spPr/>
        <p:txBody>
          <a:bodyPr/>
          <a:lstStyle/>
          <a:p>
            <a:r>
              <a:rPr lang="en-US" dirty="0"/>
              <a:t>Introduction to Azure Health Bot</a:t>
            </a:r>
            <a:endParaRPr lang="el-GR" dirty="0"/>
          </a:p>
        </p:txBody>
      </p:sp>
    </p:spTree>
    <p:extLst>
      <p:ext uri="{BB962C8B-B14F-4D97-AF65-F5344CB8AC3E}">
        <p14:creationId xmlns:p14="http://schemas.microsoft.com/office/powerpoint/2010/main" val="6620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5AACB1F-91B5-43A9-B5FE-1B18200D2CDA}"/>
              </a:ext>
            </a:extLst>
          </p:cNvPr>
          <p:cNvSpPr>
            <a:spLocks noGrp="1"/>
          </p:cNvSpPr>
          <p:nvPr>
            <p:ph type="title"/>
          </p:nvPr>
        </p:nvSpPr>
        <p:spPr/>
        <p:txBody>
          <a:bodyPr/>
          <a:lstStyle/>
          <a:p>
            <a:r>
              <a:rPr lang="en-US" dirty="0"/>
              <a:t>What is a bot?</a:t>
            </a:r>
            <a:endParaRPr lang="el-GR" dirty="0"/>
          </a:p>
        </p:txBody>
      </p:sp>
      <p:sp>
        <p:nvSpPr>
          <p:cNvPr id="4" name="Text Placeholder 2">
            <a:extLst>
              <a:ext uri="{FF2B5EF4-FFF2-40B4-BE49-F238E27FC236}">
                <a16:creationId xmlns:a16="http://schemas.microsoft.com/office/drawing/2014/main" id="{993A7BA4-89B9-4868-8B44-C6FFE0515691}"/>
              </a:ext>
            </a:extLst>
          </p:cNvPr>
          <p:cNvSpPr>
            <a:spLocks noGrp="1"/>
          </p:cNvSpPr>
          <p:nvPr>
            <p:ph type="body" sz="quarter" idx="10"/>
          </p:nvPr>
        </p:nvSpPr>
        <p:spPr>
          <a:xfrm>
            <a:off x="588263" y="1647134"/>
            <a:ext cx="5815012" cy="3102388"/>
          </a:xfrm>
        </p:spPr>
        <p:txBody>
          <a:bodyPr vert="horz" wrap="square" lIns="0" tIns="0" rIns="0" bIns="0" rtlCol="0" anchor="t">
            <a:spAutoFit/>
          </a:bodyPr>
          <a:lstStyle/>
          <a:p>
            <a:pPr marL="342900" indent="-342900">
              <a:buFont typeface="Arial" panose="05000000000000000000" pitchFamily="2" charset="2"/>
              <a:buChar char="•"/>
            </a:pPr>
            <a:r>
              <a:rPr lang="en-US" dirty="0">
                <a:ea typeface="+mn-lt"/>
                <a:cs typeface="+mn-lt"/>
              </a:rPr>
              <a:t>Bots are programmed to perform specific repetitive tasks. </a:t>
            </a:r>
            <a:endParaRPr lang="en-US" dirty="0">
              <a:ea typeface="+mn-lt"/>
            </a:endParaRPr>
          </a:p>
          <a:p>
            <a:pPr marL="342900" indent="-342900">
              <a:buFont typeface="Arial" panose="05000000000000000000" pitchFamily="2" charset="2"/>
              <a:buChar char="•"/>
            </a:pPr>
            <a:r>
              <a:rPr lang="en-US" dirty="0">
                <a:ea typeface="+mn-lt"/>
                <a:cs typeface="+mn-lt"/>
              </a:rPr>
              <a:t>Bots are thus computer programs that operate autonomously and do not depend on human input or supervision to perform their functions.</a:t>
            </a:r>
            <a:endParaRPr lang="en-US" dirty="0"/>
          </a:p>
        </p:txBody>
      </p:sp>
      <p:pic>
        <p:nvPicPr>
          <p:cNvPr id="5" name="Picture 4" descr="Icon&#10;&#10;Description automatically generated">
            <a:extLst>
              <a:ext uri="{FF2B5EF4-FFF2-40B4-BE49-F238E27FC236}">
                <a16:creationId xmlns:a16="http://schemas.microsoft.com/office/drawing/2014/main" id="{21AAD68A-F893-43A4-A610-196BE42D4A5D}"/>
              </a:ext>
            </a:extLst>
          </p:cNvPr>
          <p:cNvPicPr>
            <a:picLocks noChangeAspect="1"/>
          </p:cNvPicPr>
          <p:nvPr/>
        </p:nvPicPr>
        <p:blipFill>
          <a:blip r:embed="rId2"/>
          <a:stretch>
            <a:fillRect/>
          </a:stretch>
        </p:blipFill>
        <p:spPr>
          <a:xfrm>
            <a:off x="7667217" y="1412994"/>
            <a:ext cx="3936520" cy="3570667"/>
          </a:xfrm>
          <a:prstGeom prst="rect">
            <a:avLst/>
          </a:prstGeom>
        </p:spPr>
      </p:pic>
    </p:spTree>
    <p:extLst>
      <p:ext uri="{BB962C8B-B14F-4D97-AF65-F5344CB8AC3E}">
        <p14:creationId xmlns:p14="http://schemas.microsoft.com/office/powerpoint/2010/main" val="365493452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E5D6B0C-797E-4C5A-BC2A-A1C5ACBFC266}"/>
              </a:ext>
            </a:extLst>
          </p:cNvPr>
          <p:cNvSpPr>
            <a:spLocks noGrp="1"/>
          </p:cNvSpPr>
          <p:nvPr>
            <p:ph type="title"/>
          </p:nvPr>
        </p:nvSpPr>
        <p:spPr/>
        <p:txBody>
          <a:bodyPr/>
          <a:lstStyle/>
          <a:p>
            <a:r>
              <a:rPr lang="en-US" dirty="0">
                <a:cs typeface="Segoe UI"/>
              </a:rPr>
              <a:t>Bots in everyday life </a:t>
            </a:r>
            <a:endParaRPr lang="el-GR" dirty="0"/>
          </a:p>
        </p:txBody>
      </p:sp>
      <p:pic>
        <p:nvPicPr>
          <p:cNvPr id="1026" name="Picture 2">
            <a:extLst>
              <a:ext uri="{FF2B5EF4-FFF2-40B4-BE49-F238E27FC236}">
                <a16:creationId xmlns:a16="http://schemas.microsoft.com/office/drawing/2014/main" id="{4702AABF-893D-43A7-9E8C-C3D039847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263" y="2282687"/>
            <a:ext cx="5219236" cy="2292626"/>
          </a:xfrm>
          <a:prstGeom prst="rect">
            <a:avLst/>
          </a:prstGeom>
          <a:noFill/>
          <a:extLst>
            <a:ext uri="{909E8E84-426E-40DD-AFC4-6F175D3DCCD1}">
              <a14:hiddenFill xmlns:a14="http://schemas.microsoft.com/office/drawing/2010/main">
                <a:solidFill>
                  <a:srgbClr val="FFFFFF"/>
                </a:solidFill>
              </a14:hiddenFill>
            </a:ext>
          </a:extLst>
        </p:spPr>
      </p:pic>
      <p:pic>
        <p:nvPicPr>
          <p:cNvPr id="4" name="Εικόνα 3">
            <a:extLst>
              <a:ext uri="{FF2B5EF4-FFF2-40B4-BE49-F238E27FC236}">
                <a16:creationId xmlns:a16="http://schemas.microsoft.com/office/drawing/2014/main" id="{F511ACA4-E8EC-416C-8413-450DF95225D2}"/>
              </a:ext>
            </a:extLst>
          </p:cNvPr>
          <p:cNvPicPr>
            <a:picLocks noChangeAspect="1"/>
          </p:cNvPicPr>
          <p:nvPr/>
        </p:nvPicPr>
        <p:blipFill rotWithShape="1">
          <a:blip r:embed="rId3"/>
          <a:srcRect t="2202" r="1170"/>
          <a:stretch/>
        </p:blipFill>
        <p:spPr>
          <a:xfrm>
            <a:off x="6705602" y="2282687"/>
            <a:ext cx="5062331" cy="2292037"/>
          </a:xfrm>
          <a:prstGeom prst="rect">
            <a:avLst/>
          </a:prstGeom>
        </p:spPr>
      </p:pic>
    </p:spTree>
    <p:extLst>
      <p:ext uri="{BB962C8B-B14F-4D97-AF65-F5344CB8AC3E}">
        <p14:creationId xmlns:p14="http://schemas.microsoft.com/office/powerpoint/2010/main" val="13715473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5DF2792-6427-47D4-B350-3B3B8B018F46}"/>
              </a:ext>
            </a:extLst>
          </p:cNvPr>
          <p:cNvSpPr>
            <a:spLocks noGrp="1"/>
          </p:cNvSpPr>
          <p:nvPr>
            <p:ph type="title"/>
          </p:nvPr>
        </p:nvSpPr>
        <p:spPr/>
        <p:txBody>
          <a:bodyPr/>
          <a:lstStyle/>
          <a:p>
            <a:r>
              <a:rPr lang="en-US" dirty="0"/>
              <a:t>Azure Health Bot </a:t>
            </a:r>
            <a:endParaRPr lang="el-GR" dirty="0"/>
          </a:p>
        </p:txBody>
      </p:sp>
      <p:sp>
        <p:nvSpPr>
          <p:cNvPr id="6" name="Text Placeholder 4">
            <a:extLst>
              <a:ext uri="{FF2B5EF4-FFF2-40B4-BE49-F238E27FC236}">
                <a16:creationId xmlns:a16="http://schemas.microsoft.com/office/drawing/2014/main" id="{9F2FD834-FB38-4605-A1F7-84EFBDCDB267}"/>
              </a:ext>
            </a:extLst>
          </p:cNvPr>
          <p:cNvSpPr txBox="1">
            <a:spLocks/>
          </p:cNvSpPr>
          <p:nvPr/>
        </p:nvSpPr>
        <p:spPr>
          <a:xfrm>
            <a:off x="588263" y="2136338"/>
            <a:ext cx="5973436" cy="258532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5000000000000000000" pitchFamily="2" charset="2"/>
              <a:buChar char="•"/>
            </a:pPr>
            <a:r>
              <a:rPr lang="en-US" dirty="0">
                <a:ea typeface="+mn-lt"/>
                <a:cs typeface="+mn-lt"/>
              </a:rPr>
              <a:t>The Health Bot Service is a cloud platform that empowers developers in Healthcare organizations to build and deploy their compliant and AI-powered virtual health assistants.</a:t>
            </a:r>
            <a:br>
              <a:rPr lang="en-US" dirty="0"/>
            </a:br>
            <a:endParaRPr lang="en-US" dirty="0"/>
          </a:p>
        </p:txBody>
      </p:sp>
      <p:pic>
        <p:nvPicPr>
          <p:cNvPr id="7" name="Picture 2" descr="Icon&#10;&#10;Description automatically generated">
            <a:extLst>
              <a:ext uri="{FF2B5EF4-FFF2-40B4-BE49-F238E27FC236}">
                <a16:creationId xmlns:a16="http://schemas.microsoft.com/office/drawing/2014/main" id="{8AC6C67C-3DCA-43AE-857D-05B345FE7DAD}"/>
              </a:ext>
            </a:extLst>
          </p:cNvPr>
          <p:cNvPicPr>
            <a:picLocks noChangeAspect="1"/>
          </p:cNvPicPr>
          <p:nvPr/>
        </p:nvPicPr>
        <p:blipFill>
          <a:blip r:embed="rId2"/>
          <a:stretch>
            <a:fillRect/>
          </a:stretch>
        </p:blipFill>
        <p:spPr>
          <a:xfrm>
            <a:off x="7626988" y="1628832"/>
            <a:ext cx="3976749" cy="2903411"/>
          </a:xfrm>
          <a:prstGeom prst="rect">
            <a:avLst/>
          </a:prstGeom>
        </p:spPr>
      </p:pic>
    </p:spTree>
    <p:extLst>
      <p:ext uri="{BB962C8B-B14F-4D97-AF65-F5344CB8AC3E}">
        <p14:creationId xmlns:p14="http://schemas.microsoft.com/office/powerpoint/2010/main" val="14577318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Τίτλος 6">
            <a:extLst>
              <a:ext uri="{FF2B5EF4-FFF2-40B4-BE49-F238E27FC236}">
                <a16:creationId xmlns:a16="http://schemas.microsoft.com/office/drawing/2014/main" id="{3656669B-214B-4F16-8AE8-A76FF21BEEC1}"/>
              </a:ext>
            </a:extLst>
          </p:cNvPr>
          <p:cNvSpPr>
            <a:spLocks noGrp="1"/>
          </p:cNvSpPr>
          <p:nvPr>
            <p:ph type="title"/>
          </p:nvPr>
        </p:nvSpPr>
        <p:spPr>
          <a:xfrm>
            <a:off x="584200" y="2579648"/>
            <a:ext cx="4161981" cy="553998"/>
          </a:xfrm>
        </p:spPr>
        <p:txBody>
          <a:bodyPr/>
          <a:lstStyle/>
          <a:p>
            <a:r>
              <a:rPr lang="en-US" dirty="0"/>
              <a:t>Who can use it?</a:t>
            </a:r>
            <a:endParaRPr lang="el-GR" dirty="0"/>
          </a:p>
        </p:txBody>
      </p:sp>
      <p:grpSp>
        <p:nvGrpSpPr>
          <p:cNvPr id="10" name="Ομάδα 9">
            <a:extLst>
              <a:ext uri="{FF2B5EF4-FFF2-40B4-BE49-F238E27FC236}">
                <a16:creationId xmlns:a16="http://schemas.microsoft.com/office/drawing/2014/main" id="{8A9D81F8-FC4A-497F-A28C-6C0DEB12016A}"/>
              </a:ext>
            </a:extLst>
          </p:cNvPr>
          <p:cNvGrpSpPr/>
          <p:nvPr/>
        </p:nvGrpSpPr>
        <p:grpSpPr>
          <a:xfrm>
            <a:off x="6463462" y="1379021"/>
            <a:ext cx="4194013" cy="4263794"/>
            <a:chOff x="6463462" y="1379021"/>
            <a:chExt cx="4194013" cy="4263794"/>
          </a:xfrm>
        </p:grpSpPr>
        <p:sp>
          <p:nvSpPr>
            <p:cNvPr id="11" name="Ελεύθερη σχεδίαση: Σχήμα 10">
              <a:extLst>
                <a:ext uri="{FF2B5EF4-FFF2-40B4-BE49-F238E27FC236}">
                  <a16:creationId xmlns:a16="http://schemas.microsoft.com/office/drawing/2014/main" id="{706AA533-0AD3-420D-9C1F-C7AD5BC40682}"/>
                </a:ext>
              </a:extLst>
            </p:cNvPr>
            <p:cNvSpPr>
              <a:spLocks noChangeAspect="1"/>
            </p:cNvSpPr>
            <p:nvPr/>
          </p:nvSpPr>
          <p:spPr>
            <a:xfrm>
              <a:off x="8621675" y="1379021"/>
              <a:ext cx="2035800" cy="2340000"/>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3"/>
            </a:solidFill>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348520" tIns="389211" rIns="348520" bIns="389211" numCol="1" spcCol="1270" anchor="ctr" anchorCtr="0">
              <a:noAutofit/>
            </a:bodyPr>
            <a:lstStyle/>
            <a:p>
              <a:pPr marL="0" lvl="0" indent="0" algn="ctr" defTabSz="889000">
                <a:lnSpc>
                  <a:spcPct val="90000"/>
                </a:lnSpc>
                <a:spcBef>
                  <a:spcPct val="0"/>
                </a:spcBef>
                <a:spcAft>
                  <a:spcPct val="35000"/>
                </a:spcAft>
                <a:buNone/>
              </a:pPr>
              <a:endParaRPr lang="el-GR" sz="2000" kern="1200"/>
            </a:p>
          </p:txBody>
        </p:sp>
        <p:sp>
          <p:nvSpPr>
            <p:cNvPr id="12" name="Ελεύθερη σχεδίαση: Σχήμα 11">
              <a:extLst>
                <a:ext uri="{FF2B5EF4-FFF2-40B4-BE49-F238E27FC236}">
                  <a16:creationId xmlns:a16="http://schemas.microsoft.com/office/drawing/2014/main" id="{9CB2EA6D-E4DA-4571-971F-DC7BEFA46B41}"/>
                </a:ext>
              </a:extLst>
            </p:cNvPr>
            <p:cNvSpPr>
              <a:spLocks noChangeAspect="1"/>
            </p:cNvSpPr>
            <p:nvPr/>
          </p:nvSpPr>
          <p:spPr>
            <a:xfrm>
              <a:off x="6491140" y="1379021"/>
              <a:ext cx="2035800" cy="2340000"/>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p:spPr>
          <p:style>
            <a:lnRef idx="0">
              <a:schemeClr val="lt1">
                <a:hueOff val="0"/>
                <a:satOff val="0"/>
                <a:lumOff val="0"/>
                <a:alphaOff val="0"/>
              </a:schemeClr>
            </a:lnRef>
            <a:fillRef idx="3">
              <a:schemeClr val="accent3">
                <a:hueOff val="1028578"/>
                <a:satOff val="0"/>
                <a:lumOff val="3020"/>
                <a:alphaOff val="0"/>
              </a:schemeClr>
            </a:fillRef>
            <a:effectRef idx="2">
              <a:schemeClr val="accent3">
                <a:hueOff val="1028578"/>
                <a:satOff val="0"/>
                <a:lumOff val="3020"/>
                <a:alphaOff val="0"/>
              </a:schemeClr>
            </a:effectRef>
            <a:fontRef idx="minor">
              <a:schemeClr val="lt1"/>
            </a:fontRef>
          </p:style>
          <p:txBody>
            <a:bodyPr spcFirstLastPara="0" vert="horz" wrap="square" lIns="272320" tIns="313011" rIns="272320" bIns="313011" numCol="1" spcCol="1270" anchor="ctr" anchorCtr="0">
              <a:noAutofit/>
            </a:bodyPr>
            <a:lstStyle/>
            <a:p>
              <a:pPr marL="0" lvl="0" indent="0" algn="ctr" defTabSz="1600200">
                <a:lnSpc>
                  <a:spcPct val="90000"/>
                </a:lnSpc>
                <a:spcBef>
                  <a:spcPct val="0"/>
                </a:spcBef>
                <a:spcAft>
                  <a:spcPct val="35000"/>
                </a:spcAft>
                <a:buNone/>
              </a:pPr>
              <a:endParaRPr lang="el-GR" sz="3600" kern="1200"/>
            </a:p>
          </p:txBody>
        </p:sp>
        <p:sp>
          <p:nvSpPr>
            <p:cNvPr id="13" name="Ελεύθερη σχεδίαση: Σχήμα 12">
              <a:extLst>
                <a:ext uri="{FF2B5EF4-FFF2-40B4-BE49-F238E27FC236}">
                  <a16:creationId xmlns:a16="http://schemas.microsoft.com/office/drawing/2014/main" id="{B470E5A7-84C9-4268-9F43-3D6CF72364D7}"/>
                </a:ext>
              </a:extLst>
            </p:cNvPr>
            <p:cNvSpPr>
              <a:spLocks noChangeAspect="1"/>
            </p:cNvSpPr>
            <p:nvPr/>
          </p:nvSpPr>
          <p:spPr>
            <a:xfrm>
              <a:off x="7556408" y="3302815"/>
              <a:ext cx="2035800" cy="2340000"/>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p:spPr>
          <p:style>
            <a:lnRef idx="0">
              <a:schemeClr val="lt1">
                <a:hueOff val="0"/>
                <a:satOff val="0"/>
                <a:lumOff val="0"/>
                <a:alphaOff val="0"/>
              </a:schemeClr>
            </a:lnRef>
            <a:fillRef idx="3">
              <a:schemeClr val="accent3">
                <a:hueOff val="2057156"/>
                <a:satOff val="0"/>
                <a:lumOff val="6039"/>
                <a:alphaOff val="0"/>
              </a:schemeClr>
            </a:fillRef>
            <a:effectRef idx="2">
              <a:schemeClr val="accent3">
                <a:hueOff val="2057156"/>
                <a:satOff val="0"/>
                <a:lumOff val="6039"/>
                <a:alphaOff val="0"/>
              </a:schemeClr>
            </a:effectRef>
            <a:fontRef idx="minor">
              <a:schemeClr val="lt1"/>
            </a:fontRef>
          </p:style>
          <p:txBody>
            <a:bodyPr spcFirstLastPara="0" vert="horz" wrap="square" lIns="348520" tIns="389211" rIns="348520" bIns="389211" numCol="1" spcCol="1270" anchor="ctr" anchorCtr="0">
              <a:noAutofit/>
            </a:bodyPr>
            <a:lstStyle/>
            <a:p>
              <a:pPr marL="0" lvl="0" indent="0" algn="ctr" defTabSz="889000">
                <a:lnSpc>
                  <a:spcPct val="90000"/>
                </a:lnSpc>
                <a:spcBef>
                  <a:spcPct val="0"/>
                </a:spcBef>
                <a:spcAft>
                  <a:spcPct val="35000"/>
                </a:spcAft>
                <a:buNone/>
              </a:pPr>
              <a:endParaRPr lang="el-GR" sz="2000" kern="1200"/>
            </a:p>
          </p:txBody>
        </p:sp>
        <p:sp>
          <p:nvSpPr>
            <p:cNvPr id="14" name="TextBox 13">
              <a:extLst>
                <a:ext uri="{FF2B5EF4-FFF2-40B4-BE49-F238E27FC236}">
                  <a16:creationId xmlns:a16="http://schemas.microsoft.com/office/drawing/2014/main" id="{564B18C9-1413-4447-AADB-B954CF5FCDF2}"/>
                </a:ext>
              </a:extLst>
            </p:cNvPr>
            <p:cNvSpPr txBox="1"/>
            <p:nvPr/>
          </p:nvSpPr>
          <p:spPr>
            <a:xfrm>
              <a:off x="6463462" y="2296321"/>
              <a:ext cx="2091156" cy="6155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dirty="0">
                  <a:solidFill>
                    <a:schemeClr val="bg1"/>
                  </a:solidFill>
                </a:rPr>
                <a:t>Pharmaceutical</a:t>
              </a:r>
            </a:p>
            <a:p>
              <a:pPr algn="ctr"/>
              <a:r>
                <a:rPr lang="en-US" sz="2000" dirty="0">
                  <a:solidFill>
                    <a:schemeClr val="bg1"/>
                  </a:solidFill>
                </a:rPr>
                <a:t>companies</a:t>
              </a:r>
            </a:p>
          </p:txBody>
        </p:sp>
        <p:sp>
          <p:nvSpPr>
            <p:cNvPr id="15" name="TextBox 14">
              <a:extLst>
                <a:ext uri="{FF2B5EF4-FFF2-40B4-BE49-F238E27FC236}">
                  <a16:creationId xmlns:a16="http://schemas.microsoft.com/office/drawing/2014/main" id="{753FC711-72BA-47E6-B58A-76822B1B0B19}"/>
                </a:ext>
              </a:extLst>
            </p:cNvPr>
            <p:cNvSpPr txBox="1"/>
            <p:nvPr/>
          </p:nvSpPr>
          <p:spPr>
            <a:xfrm>
              <a:off x="8775529" y="2296321"/>
              <a:ext cx="1762762" cy="6155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dirty="0">
                  <a:solidFill>
                    <a:schemeClr val="bg1"/>
                  </a:solidFill>
                  <a:ea typeface="+mn-lt"/>
                  <a:cs typeface="+mn-lt"/>
                </a:rPr>
                <a:t>Tele-medicine </a:t>
              </a:r>
            </a:p>
            <a:p>
              <a:pPr algn="ctr"/>
              <a:r>
                <a:rPr lang="en-US" sz="2000" dirty="0">
                  <a:solidFill>
                    <a:schemeClr val="bg1"/>
                  </a:solidFill>
                  <a:ea typeface="+mn-lt"/>
                  <a:cs typeface="+mn-lt"/>
                </a:rPr>
                <a:t>providers</a:t>
              </a:r>
              <a:endParaRPr lang="en-US" sz="2000" dirty="0">
                <a:solidFill>
                  <a:schemeClr val="bg1"/>
                </a:solidFill>
              </a:endParaRPr>
            </a:p>
          </p:txBody>
        </p:sp>
        <p:sp>
          <p:nvSpPr>
            <p:cNvPr id="16" name="TextBox 15">
              <a:extLst>
                <a:ext uri="{FF2B5EF4-FFF2-40B4-BE49-F238E27FC236}">
                  <a16:creationId xmlns:a16="http://schemas.microsoft.com/office/drawing/2014/main" id="{62DBE779-3894-4533-AC6A-38025B7F2F4A}"/>
                </a:ext>
              </a:extLst>
            </p:cNvPr>
            <p:cNvSpPr txBox="1"/>
            <p:nvPr/>
          </p:nvSpPr>
          <p:spPr>
            <a:xfrm>
              <a:off x="7882880" y="4165038"/>
              <a:ext cx="1382855" cy="6155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dirty="0">
                  <a:solidFill>
                    <a:schemeClr val="bg1"/>
                  </a:solidFill>
                  <a:ea typeface="+mn-lt"/>
                  <a:cs typeface="+mn-lt"/>
                </a:rPr>
                <a:t>Health insurers</a:t>
              </a:r>
              <a:endParaRPr lang="en-US" sz="2000" dirty="0">
                <a:solidFill>
                  <a:schemeClr val="bg1"/>
                </a:solidFill>
              </a:endParaRPr>
            </a:p>
          </p:txBody>
        </p:sp>
      </p:grpSp>
    </p:spTree>
    <p:extLst>
      <p:ext uri="{BB962C8B-B14F-4D97-AF65-F5344CB8AC3E}">
        <p14:creationId xmlns:p14="http://schemas.microsoft.com/office/powerpoint/2010/main" val="13095796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CC93954-3D1A-4320-B960-7E6128DDCD6B}"/>
              </a:ext>
            </a:extLst>
          </p:cNvPr>
          <p:cNvSpPr>
            <a:spLocks noGrp="1"/>
          </p:cNvSpPr>
          <p:nvPr>
            <p:ph type="title"/>
          </p:nvPr>
        </p:nvSpPr>
        <p:spPr/>
        <p:txBody>
          <a:bodyPr/>
          <a:lstStyle/>
          <a:p>
            <a:r>
              <a:rPr lang="en-US" dirty="0"/>
              <a:t>Why use Azure Health Bot Service</a:t>
            </a:r>
            <a:endParaRPr lang="el-GR" dirty="0"/>
          </a:p>
        </p:txBody>
      </p:sp>
      <p:sp>
        <p:nvSpPr>
          <p:cNvPr id="5" name="Text Placeholder 2">
            <a:extLst>
              <a:ext uri="{FF2B5EF4-FFF2-40B4-BE49-F238E27FC236}">
                <a16:creationId xmlns:a16="http://schemas.microsoft.com/office/drawing/2014/main" id="{40D1221D-C9C0-4115-B331-7F1C6BB6C7A7}"/>
              </a:ext>
            </a:extLst>
          </p:cNvPr>
          <p:cNvSpPr>
            <a:spLocks noGrp="1"/>
          </p:cNvSpPr>
          <p:nvPr>
            <p:ph type="body" sz="quarter" idx="10"/>
          </p:nvPr>
        </p:nvSpPr>
        <p:spPr>
          <a:xfrm>
            <a:off x="586389" y="1434370"/>
            <a:ext cx="11018519" cy="1982081"/>
          </a:xfrm>
        </p:spPr>
        <p:txBody>
          <a:bodyPr vert="horz" wrap="square" lIns="0" tIns="0" rIns="0" bIns="0" rtlCol="0" anchor="t">
            <a:spAutoFit/>
          </a:bodyPr>
          <a:lstStyle/>
          <a:p>
            <a:pPr marL="285750" indent="-285750">
              <a:buFont typeface="Arial"/>
              <a:buChar char="•"/>
            </a:pPr>
            <a:r>
              <a:rPr lang="en-US" dirty="0">
                <a:ea typeface="+mn-lt"/>
                <a:cs typeface="+mn-lt"/>
              </a:rPr>
              <a:t>An extensible management portal</a:t>
            </a:r>
          </a:p>
          <a:p>
            <a:pPr marL="285750" indent="-285750">
              <a:buFont typeface="Arial"/>
              <a:buChar char="•"/>
            </a:pPr>
            <a:r>
              <a:rPr lang="en-US" dirty="0">
                <a:ea typeface="+mn-lt"/>
                <a:cs typeface="+mn-lt"/>
              </a:rPr>
              <a:t>Healthcare-specific configuration options</a:t>
            </a:r>
            <a:endParaRPr lang="en-US" dirty="0"/>
          </a:p>
          <a:p>
            <a:pPr marL="285750" indent="-285750">
              <a:buFont typeface="Arial"/>
              <a:buChar char="•"/>
            </a:pPr>
            <a:r>
              <a:rPr lang="en-US" dirty="0">
                <a:ea typeface="+mn-lt"/>
                <a:cs typeface="+mn-lt"/>
              </a:rPr>
              <a:t>Built in triage and symptom checker</a:t>
            </a:r>
          </a:p>
          <a:p>
            <a:pPr marL="285750" indent="-285750">
              <a:buFont typeface="Arial"/>
              <a:buChar char="•"/>
            </a:pPr>
            <a:r>
              <a:rPr lang="en-US" dirty="0">
                <a:ea typeface="+mn-lt"/>
                <a:cs typeface="+mn-lt"/>
              </a:rPr>
              <a:t>Integration with Language Understanding Intelligent Service </a:t>
            </a:r>
            <a:r>
              <a:rPr lang="en-US" dirty="0">
                <a:solidFill>
                  <a:schemeClr val="bg1"/>
                </a:solidFill>
                <a:ea typeface="+mn-lt"/>
                <a:cs typeface="+mn-lt"/>
              </a:rPr>
              <a:t>(LUIS</a:t>
            </a:r>
            <a:endParaRPr lang="en-US" dirty="0">
              <a:solidFill>
                <a:schemeClr val="bg1"/>
              </a:solidFill>
            </a:endParaRPr>
          </a:p>
        </p:txBody>
      </p:sp>
      <p:pic>
        <p:nvPicPr>
          <p:cNvPr id="6" name="Graphic 4" descr="A friendly robot">
            <a:extLst>
              <a:ext uri="{FF2B5EF4-FFF2-40B4-BE49-F238E27FC236}">
                <a16:creationId xmlns:a16="http://schemas.microsoft.com/office/drawing/2014/main" id="{BDE5157C-44A9-4BE1-BA2D-1FCF321A72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58376" y="3429000"/>
            <a:ext cx="3033624" cy="3062378"/>
          </a:xfrm>
          <a:prstGeom prst="rect">
            <a:avLst/>
          </a:prstGeom>
        </p:spPr>
      </p:pic>
    </p:spTree>
    <p:extLst>
      <p:ext uri="{BB962C8B-B14F-4D97-AF65-F5344CB8AC3E}">
        <p14:creationId xmlns:p14="http://schemas.microsoft.com/office/powerpoint/2010/main" val="7484131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7DADBDD-186C-45B4-A6B7-54C46A206BCC}"/>
              </a:ext>
            </a:extLst>
          </p:cNvPr>
          <p:cNvSpPr>
            <a:spLocks noGrp="1"/>
          </p:cNvSpPr>
          <p:nvPr>
            <p:ph type="title"/>
          </p:nvPr>
        </p:nvSpPr>
        <p:spPr/>
        <p:txBody>
          <a:bodyPr/>
          <a:lstStyle/>
          <a:p>
            <a:r>
              <a:rPr lang="en-US" dirty="0"/>
              <a:t>...more benefits</a:t>
            </a:r>
            <a:endParaRPr lang="el-GR" dirty="0"/>
          </a:p>
        </p:txBody>
      </p:sp>
      <p:sp>
        <p:nvSpPr>
          <p:cNvPr id="3" name="Θέση κειμένου 2">
            <a:extLst>
              <a:ext uri="{FF2B5EF4-FFF2-40B4-BE49-F238E27FC236}">
                <a16:creationId xmlns:a16="http://schemas.microsoft.com/office/drawing/2014/main" id="{355D3FD1-D506-4866-8282-599507C0DF22}"/>
              </a:ext>
            </a:extLst>
          </p:cNvPr>
          <p:cNvSpPr>
            <a:spLocks noGrp="1"/>
          </p:cNvSpPr>
          <p:nvPr>
            <p:ph type="body" sz="quarter" idx="10"/>
          </p:nvPr>
        </p:nvSpPr>
        <p:spPr>
          <a:xfrm>
            <a:off x="586390" y="1434370"/>
            <a:ext cx="11018520" cy="2412968"/>
          </a:xfrm>
        </p:spPr>
        <p:txBody>
          <a:bodyPr/>
          <a:lstStyle/>
          <a:p>
            <a:pPr marL="285750" indent="-285750">
              <a:buFont typeface="Arial"/>
              <a:buChar char="•"/>
            </a:pPr>
            <a:r>
              <a:rPr lang="en-US" dirty="0">
                <a:ea typeface="+mn-lt"/>
                <a:cs typeface="+mn-lt"/>
              </a:rPr>
              <a:t>Customization options </a:t>
            </a:r>
          </a:p>
          <a:p>
            <a:pPr marL="342900" indent="-342900">
              <a:buFont typeface="Arial" panose="05000000000000000000" pitchFamily="2" charset="2"/>
              <a:buChar char="•"/>
            </a:pPr>
            <a:r>
              <a:rPr lang="en-US" dirty="0">
                <a:ea typeface="+mn-lt"/>
                <a:cs typeface="+mn-lt"/>
              </a:rPr>
              <a:t>Connection with partners' information systems.</a:t>
            </a:r>
          </a:p>
          <a:p>
            <a:pPr marL="342900" indent="-342900">
              <a:buFont typeface="Arial"/>
              <a:buChar char="•"/>
            </a:pPr>
            <a:r>
              <a:rPr lang="en-US" dirty="0">
                <a:ea typeface="+mn-lt"/>
                <a:cs typeface="+mn-lt"/>
              </a:rPr>
              <a:t>Integration into other systems such as web sites, chat channels, and digital personal assistants.</a:t>
            </a:r>
          </a:p>
          <a:p>
            <a:endParaRPr lang="el-GR" dirty="0"/>
          </a:p>
        </p:txBody>
      </p:sp>
      <p:pic>
        <p:nvPicPr>
          <p:cNvPr id="4" name="Graphic 4" descr="A friendly robot">
            <a:extLst>
              <a:ext uri="{FF2B5EF4-FFF2-40B4-BE49-F238E27FC236}">
                <a16:creationId xmlns:a16="http://schemas.microsoft.com/office/drawing/2014/main" id="{99407CA5-2041-451B-A69A-B9767971DD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58376" y="3429000"/>
            <a:ext cx="3033624" cy="3062378"/>
          </a:xfrm>
          <a:prstGeom prst="rect">
            <a:avLst/>
          </a:prstGeom>
        </p:spPr>
      </p:pic>
    </p:spTree>
    <p:extLst>
      <p:ext uri="{BB962C8B-B14F-4D97-AF65-F5344CB8AC3E}">
        <p14:creationId xmlns:p14="http://schemas.microsoft.com/office/powerpoint/2010/main" val="4271753893"/>
      </p:ext>
    </p:extLst>
  </p:cSld>
  <p:clrMapOvr>
    <a:masterClrMapping/>
  </p:clrMapOvr>
  <p:transition>
    <p:fade/>
  </p:transition>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1_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6d3b3f7c-4b71-40c9-8fff-4f7fb96ddea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6B78FCE4F94D941B32D6B6061C29C09" ma:contentTypeVersion="6" ma:contentTypeDescription="Create a new document." ma:contentTypeScope="" ma:versionID="e60c1c03b30260006a1d1ff9f7138066">
  <xsd:schema xmlns:xsd="http://www.w3.org/2001/XMLSchema" xmlns:xs="http://www.w3.org/2001/XMLSchema" xmlns:p="http://schemas.microsoft.com/office/2006/metadata/properties" xmlns:ns2="976fdccd-ca8b-4477-a16f-3129ac8e5ee5" xmlns:ns3="6d3b3f7c-4b71-40c9-8fff-4f7fb96ddea0" targetNamespace="http://schemas.microsoft.com/office/2006/metadata/properties" ma:root="true" ma:fieldsID="36db65670a08b7ac857e594ec6bc08a7" ns2:_="" ns3:_="">
    <xsd:import namespace="976fdccd-ca8b-4477-a16f-3129ac8e5ee5"/>
    <xsd:import namespace="6d3b3f7c-4b71-40c9-8fff-4f7fb96ddea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6fdccd-ca8b-4477-a16f-3129ac8e5ee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d3b3f7c-4b71-40c9-8fff-4f7fb96ddea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2006/metadata/properties"/>
    <ds:schemaRef ds:uri="http://purl.org/dc/dcmitype/"/>
    <ds:schemaRef ds:uri="http://purl.org/dc/elements/1.1/"/>
    <ds:schemaRef ds:uri="http://schemas.openxmlformats.org/package/2006/metadata/core-properties"/>
    <ds:schemaRef ds:uri="http://www.w3.org/XML/1998/namespace"/>
    <ds:schemaRef ds:uri="http://purl.org/dc/terms/"/>
    <ds:schemaRef ds:uri="http://schemas.microsoft.com/office/infopath/2007/PartnerControls"/>
    <ds:schemaRef ds:uri="965de625-df5b-42e9-a277-2113da4f1195"/>
    <ds:schemaRef ds:uri="dcf5ddc1-fb1d-440f-849a-6450bddbaed7"/>
    <ds:schemaRef ds:uri="6d3b3f7c-4b71-40c9-8fff-4f7fb96ddea0"/>
  </ds:schemaRefs>
</ds:datastoreItem>
</file>

<file path=customXml/itemProps3.xml><?xml version="1.0" encoding="utf-8"?>
<ds:datastoreItem xmlns:ds="http://schemas.openxmlformats.org/officeDocument/2006/customXml" ds:itemID="{22B300F8-02BB-451A-A12F-025F0CFD59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6fdccd-ca8b-4477-a16f-3129ac8e5ee5"/>
    <ds:schemaRef ds:uri="6d3b3f7c-4b71-40c9-8fff-4f7fb96dde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1380</TotalTime>
  <Words>587</Words>
  <Application>Microsoft Office PowerPoint</Application>
  <PresentationFormat>Ευρεία οθόνη</PresentationFormat>
  <Paragraphs>71</Paragraphs>
  <Slides>26</Slides>
  <Notes>1</Notes>
  <HiddenSlides>0</HiddenSlides>
  <MMClips>0</MMClips>
  <ScaleCrop>false</ScaleCrop>
  <HeadingPairs>
    <vt:vector size="6" baseType="variant">
      <vt:variant>
        <vt:lpstr>Γραμματοσειρές που χρησιμοποιούνται</vt:lpstr>
      </vt:variant>
      <vt:variant>
        <vt:i4>7</vt:i4>
      </vt:variant>
      <vt:variant>
        <vt:lpstr>Θέμα</vt:lpstr>
      </vt:variant>
      <vt:variant>
        <vt:i4>3</vt:i4>
      </vt:variant>
      <vt:variant>
        <vt:lpstr>Τίτλοι διαφανειών</vt:lpstr>
      </vt:variant>
      <vt:variant>
        <vt:i4>26</vt:i4>
      </vt:variant>
    </vt:vector>
  </HeadingPairs>
  <TitlesOfParts>
    <vt:vector size="36" baseType="lpstr">
      <vt:lpstr>Arial</vt:lpstr>
      <vt:lpstr>Consolas</vt:lpstr>
      <vt:lpstr>Segoe UI</vt:lpstr>
      <vt:lpstr>Segoe UI Light</vt:lpstr>
      <vt:lpstr>Segoe UI Semibold</vt:lpstr>
      <vt:lpstr>Segoe UI Semilight</vt:lpstr>
      <vt:lpstr>Wingdings</vt:lpstr>
      <vt:lpstr>WHITE TEMPLATE</vt:lpstr>
      <vt:lpstr>SOFT BLACK TEMPLATE</vt:lpstr>
      <vt:lpstr>1_WHITE TEMPLATE</vt:lpstr>
      <vt:lpstr>Create your first virtual healthcare assistant with Azure Health Bot</vt:lpstr>
      <vt:lpstr>Who am I ?</vt:lpstr>
      <vt:lpstr>Introduction to Azure Health Bot</vt:lpstr>
      <vt:lpstr>What is a bot?</vt:lpstr>
      <vt:lpstr>Bots in everyday life </vt:lpstr>
      <vt:lpstr>Azure Health Bot </vt:lpstr>
      <vt:lpstr>Who can use it?</vt:lpstr>
      <vt:lpstr>Why use Azure Health Bot Service</vt:lpstr>
      <vt:lpstr>...more benefits</vt:lpstr>
      <vt:lpstr>What is LUIS </vt:lpstr>
      <vt:lpstr>Security and Privacy </vt:lpstr>
      <vt:lpstr>Case studies </vt:lpstr>
      <vt:lpstr>Demo: Create your first Health Bot </vt:lpstr>
      <vt:lpstr>Create your first Health Bot Demo</vt:lpstr>
      <vt:lpstr>Create your first Health Bot Demo</vt:lpstr>
      <vt:lpstr>Create your first Health Bot Demo</vt:lpstr>
      <vt:lpstr>Create your first Health Bot Demo</vt:lpstr>
      <vt:lpstr>Create your first Health Bot Demo</vt:lpstr>
      <vt:lpstr>Different types of scenarios</vt:lpstr>
      <vt:lpstr>What is a scenario? </vt:lpstr>
      <vt:lpstr>Built-in scenarios</vt:lpstr>
      <vt:lpstr>Custom scenarios</vt:lpstr>
      <vt:lpstr>Scenario Templates</vt:lpstr>
      <vt:lpstr>Resources</vt:lpstr>
      <vt:lpstr>Thank you! Questions?</vt:lpstr>
      <vt:lpstr>Παρουσίαση του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Christina Pardali</cp:lastModifiedBy>
  <cp:revision>74</cp:revision>
  <dcterms:created xsi:type="dcterms:W3CDTF">2019-03-28T18:40:02Z</dcterms:created>
  <dcterms:modified xsi:type="dcterms:W3CDTF">2021-04-22T07:38:29Z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0x010100F6B78FCE4F94D941B32D6B6061C29C09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